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sldIdLst>
    <p:sldId id="256" r:id="rId2"/>
    <p:sldId id="257" r:id="rId3"/>
    <p:sldId id="258" r:id="rId4"/>
    <p:sldId id="261" r:id="rId5"/>
    <p:sldId id="262" r:id="rId6"/>
    <p:sldId id="263" r:id="rId7"/>
    <p:sldId id="264" r:id="rId8"/>
    <p:sldId id="265" r:id="rId9"/>
    <p:sldId id="266" r:id="rId10"/>
    <p:sldId id="267" r:id="rId11"/>
    <p:sldId id="268" r:id="rId12"/>
    <p:sldId id="276"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867E96F-94A5-4C6A-B6FC-7A65D0592FC6}">
          <p14:sldIdLst>
            <p14:sldId id="256"/>
          </p14:sldIdLst>
        </p14:section>
        <p14:section name="Sezione senza titolo" id="{8145BEDF-CB3F-437B-BDBD-97C9A48F9217}">
          <p14:sldIdLst>
            <p14:sldId id="257"/>
            <p14:sldId id="258"/>
            <p14:sldId id="261"/>
            <p14:sldId id="262"/>
            <p14:sldId id="263"/>
            <p14:sldId id="264"/>
            <p14:sldId id="265"/>
            <p14:sldId id="266"/>
            <p14:sldId id="267"/>
            <p14:sldId id="268"/>
            <p14:sldId id="276"/>
            <p14:sldId id="269"/>
            <p14:sldId id="270"/>
            <p14:sldId id="271"/>
            <p14:sldId id="272"/>
            <p14:sldId id="273"/>
            <p14:sldId id="274"/>
            <p14:sldId id="275"/>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71" autoAdjust="0"/>
  </p:normalViewPr>
  <p:slideViewPr>
    <p:cSldViewPr>
      <p:cViewPr>
        <p:scale>
          <a:sx n="93" d="100"/>
          <a:sy n="93" d="100"/>
        </p:scale>
        <p:origin x="-1147" y="-58"/>
      </p:cViewPr>
      <p:guideLst>
        <p:guide orient="horz" pos="2160"/>
        <p:guide pos="2880"/>
      </p:guideLst>
    </p:cSldViewPr>
  </p:slideViewPr>
  <p:outlineViewPr>
    <p:cViewPr>
      <p:scale>
        <a:sx n="33" d="100"/>
        <a:sy n="33" d="100"/>
      </p:scale>
      <p:origin x="0" y="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EB8C385-792D-4E5E-81F9-2011D81ABC59}" type="datetimeFigureOut">
              <a:rPr lang="it-IT" smtClean="0"/>
              <a:t>06/01/2018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EB8C385-792D-4E5E-81F9-2011D81ABC59}" type="datetimeFigureOut">
              <a:rPr lang="it-IT" smtClean="0"/>
              <a:t>06/01/2018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EB8C385-792D-4E5E-81F9-2011D81ABC59}" type="datetimeFigureOut">
              <a:rPr lang="it-IT" smtClean="0"/>
              <a:t>06/01/2018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EB8C385-792D-4E5E-81F9-2011D81ABC59}" type="datetimeFigureOut">
              <a:rPr lang="it-IT" smtClean="0"/>
              <a:t>06/01/2018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DEB8C385-792D-4E5E-81F9-2011D81ABC59}" type="datetimeFigureOut">
              <a:rPr lang="it-IT" smtClean="0"/>
              <a:t>06/01/2018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EB8C385-792D-4E5E-81F9-2011D81ABC59}" type="datetimeFigureOut">
              <a:rPr lang="it-IT" smtClean="0"/>
              <a:t>06/01/2018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865889-5B2F-42F8-92C0-06522B95F2F0}"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EB8C385-792D-4E5E-81F9-2011D81ABC59}" type="datetimeFigureOut">
              <a:rPr lang="it-IT" smtClean="0"/>
              <a:t>06/01/2018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DEB8C385-792D-4E5E-81F9-2011D81ABC59}" type="datetimeFigureOut">
              <a:rPr lang="it-IT" smtClean="0"/>
              <a:t>06/01/2018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C385-792D-4E5E-81F9-2011D81ABC59}" type="datetimeFigureOut">
              <a:rPr lang="it-IT" smtClean="0"/>
              <a:t>06/01/2018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DEB8C385-792D-4E5E-81F9-2011D81ABC59}" type="datetimeFigureOut">
              <a:rPr lang="it-IT" smtClean="0"/>
              <a:t>06/01/2018</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EB8C385-792D-4E5E-81F9-2011D81ABC59}" type="datetimeFigureOut">
              <a:rPr lang="it-IT" smtClean="0"/>
              <a:t>06/01/2018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B865889-5B2F-42F8-92C0-06522B95F2F0}"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EB8C385-792D-4E5E-81F9-2011D81ABC59}" type="datetimeFigureOut">
              <a:rPr lang="it-IT" smtClean="0"/>
              <a:t>06/01/2018</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B865889-5B2F-42F8-92C0-06522B95F2F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Galileo, Roberto</a:t>
            </a:r>
            <a:r>
              <a:rPr lang="it-IT" dirty="0"/>
              <a:t> </a:t>
            </a:r>
            <a:r>
              <a:rPr lang="it-IT" dirty="0" smtClean="0"/>
              <a:t>e la </a:t>
            </a:r>
            <a:r>
              <a:rPr lang="it-IT" dirty="0" err="1" smtClean="0"/>
              <a:t>veritÀ</a:t>
            </a:r>
            <a:endParaRPr lang="it-IT" dirty="0"/>
          </a:p>
        </p:txBody>
      </p:sp>
      <p:sp>
        <p:nvSpPr>
          <p:cNvPr id="3" name="Segnaposto testo 2"/>
          <p:cNvSpPr>
            <a:spLocks noGrp="1"/>
          </p:cNvSpPr>
          <p:nvPr>
            <p:ph type="body" idx="1"/>
          </p:nvPr>
        </p:nvSpPr>
        <p:spPr/>
        <p:txBody>
          <a:bodyPr/>
          <a:lstStyle/>
          <a:p>
            <a:r>
              <a:rPr lang="it-IT" dirty="0" smtClean="0"/>
              <a:t>A cura </a:t>
            </a:r>
            <a:r>
              <a:rPr lang="it-IT" smtClean="0"/>
              <a:t>di Eros barone</a:t>
            </a:r>
            <a:endParaRPr lang="it-IT" dirty="0"/>
          </a:p>
        </p:txBody>
      </p:sp>
    </p:spTree>
    <p:extLst>
      <p:ext uri="{BB962C8B-B14F-4D97-AF65-F5344CB8AC3E}">
        <p14:creationId xmlns:p14="http://schemas.microsoft.com/office/powerpoint/2010/main" val="54056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ttangolo 6"/>
          <p:cNvSpPr/>
          <p:nvPr/>
        </p:nvSpPr>
        <p:spPr>
          <a:xfrm>
            <a:off x="683568" y="3645024"/>
            <a:ext cx="8136904"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768506" y="404664"/>
            <a:ext cx="7520940" cy="758984"/>
          </a:xfrm>
        </p:spPr>
        <p:txBody>
          <a:bodyPr/>
          <a:lstStyle/>
          <a:p>
            <a:pPr algn="ctr"/>
            <a:r>
              <a:rPr lang="it-IT" sz="2000" b="1" dirty="0" smtClean="0"/>
              <a:t>L’enunciato «la neve è bianca» è vero </a:t>
            </a:r>
            <a:br>
              <a:rPr lang="it-IT" sz="2000" b="1" dirty="0" smtClean="0"/>
            </a:br>
            <a:r>
              <a:rPr lang="it-IT" sz="2000" b="1" dirty="0" smtClean="0"/>
              <a:t>se, e solo se, la neve è bianca.</a:t>
            </a:r>
            <a:endParaRPr lang="it-IT" sz="2000" b="1" dirty="0"/>
          </a:p>
        </p:txBody>
      </p:sp>
      <p:sp>
        <p:nvSpPr>
          <p:cNvPr id="3" name="Segnaposto contenuto 2"/>
          <p:cNvSpPr>
            <a:spLocks noGrp="1"/>
          </p:cNvSpPr>
          <p:nvPr>
            <p:ph idx="1"/>
          </p:nvPr>
        </p:nvSpPr>
        <p:spPr>
          <a:xfrm>
            <a:off x="651883" y="1196752"/>
            <a:ext cx="8258242" cy="5400600"/>
          </a:xfrm>
        </p:spPr>
        <p:txBody>
          <a:bodyPr>
            <a:normAutofit/>
          </a:bodyPr>
          <a:lstStyle/>
          <a:p>
            <a:pPr marL="0" algn="just"/>
            <a:r>
              <a:rPr lang="it-IT" sz="2000" b="0" dirty="0" smtClean="0"/>
              <a:t>Si parte da questa asserzione per generalizzarla nella formula «</a:t>
            </a:r>
            <a:r>
              <a:rPr lang="it-IT" sz="2000" b="0" i="1" dirty="0" smtClean="0"/>
              <a:t>x</a:t>
            </a:r>
            <a:r>
              <a:rPr lang="it-IT" sz="2000" b="0" dirty="0" smtClean="0"/>
              <a:t> è vero se , e solo se, </a:t>
            </a:r>
            <a:r>
              <a:rPr lang="it-IT" sz="2000" b="0" i="1" dirty="0" smtClean="0"/>
              <a:t>p</a:t>
            </a:r>
            <a:r>
              <a:rPr lang="it-IT" sz="2000" b="0" dirty="0" smtClean="0"/>
              <a:t>».</a:t>
            </a:r>
          </a:p>
          <a:p>
            <a:pPr marL="0" algn="just"/>
            <a:r>
              <a:rPr lang="it-IT" sz="2000" b="0" dirty="0" smtClean="0"/>
              <a:t>Utilizzando la nozione di «soddisfacimento», intesa come la relazione tra oggetti arbitrari e determinate «funzioni enunciative» del tipo «</a:t>
            </a:r>
            <a:r>
              <a:rPr lang="it-IT" sz="2000" b="0" i="1" dirty="0" smtClean="0"/>
              <a:t>x </a:t>
            </a:r>
            <a:r>
              <a:rPr lang="it-IT" sz="2000" b="0" dirty="0" smtClean="0"/>
              <a:t>è bianco», «</a:t>
            </a:r>
            <a:r>
              <a:rPr lang="it-IT" sz="2000" b="0" i="1" dirty="0" smtClean="0"/>
              <a:t>x </a:t>
            </a:r>
            <a:r>
              <a:rPr lang="it-IT" sz="2000" b="0" dirty="0" smtClean="0"/>
              <a:t> è più grande di </a:t>
            </a:r>
            <a:r>
              <a:rPr lang="it-IT" sz="2000" b="0" i="1" dirty="0" smtClean="0"/>
              <a:t>y</a:t>
            </a:r>
            <a:r>
              <a:rPr lang="it-IT" sz="2000" b="0" dirty="0" smtClean="0"/>
              <a:t>» ecc., si arriva alla seguente nozione di verità: </a:t>
            </a:r>
          </a:p>
          <a:p>
            <a:pPr marL="0" algn="just"/>
            <a:endParaRPr lang="it-IT" sz="2000" dirty="0" smtClean="0"/>
          </a:p>
          <a:p>
            <a:pPr marL="0" algn="just"/>
            <a:endParaRPr lang="it-IT" sz="2000" dirty="0" smtClean="0"/>
          </a:p>
          <a:p>
            <a:pPr marL="0" algn="just"/>
            <a:r>
              <a:rPr lang="it-IT" sz="2000" dirty="0" smtClean="0"/>
              <a:t>Un enunciato è vero se  è  soddisfatto da tutti gli oggetti e falso altrimenti</a:t>
            </a:r>
          </a:p>
          <a:p>
            <a:pPr marL="0" algn="just"/>
            <a:endParaRPr lang="it-IT" sz="2000" dirty="0"/>
          </a:p>
          <a:p>
            <a:pPr marL="0" algn="just"/>
            <a:endParaRPr lang="it-IT" sz="2000" dirty="0" smtClean="0"/>
          </a:p>
          <a:p>
            <a:pPr marL="0" algn="ctr"/>
            <a:endParaRPr lang="it-IT" sz="2000" dirty="0" smtClean="0"/>
          </a:p>
          <a:p>
            <a:pPr marL="0" algn="ctr"/>
            <a:endParaRPr lang="it-IT" sz="2000" dirty="0" smtClean="0"/>
          </a:p>
          <a:p>
            <a:pPr marL="0" algn="ctr"/>
            <a:r>
              <a:rPr lang="it-IT" sz="2000" dirty="0" smtClean="0"/>
              <a:t>NOZIONE SEMANTICA DELLA VERITÀ</a:t>
            </a:r>
          </a:p>
          <a:p>
            <a:pPr marL="0" algn="just"/>
            <a:endParaRPr lang="it-IT" sz="2000" dirty="0"/>
          </a:p>
        </p:txBody>
      </p:sp>
      <p:sp>
        <p:nvSpPr>
          <p:cNvPr id="4" name="Freccia in giù 3"/>
          <p:cNvSpPr/>
          <p:nvPr/>
        </p:nvSpPr>
        <p:spPr>
          <a:xfrm>
            <a:off x="4528976" y="4581128"/>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0867777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539552" y="116632"/>
            <a:ext cx="8352928" cy="11521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p:cNvSpPr>
            <a:spLocks noGrp="1"/>
          </p:cNvSpPr>
          <p:nvPr>
            <p:ph sz="half" idx="1"/>
          </p:nvPr>
        </p:nvSpPr>
        <p:spPr>
          <a:xfrm>
            <a:off x="539552" y="135532"/>
            <a:ext cx="8378924" cy="6605835"/>
          </a:xfrm>
        </p:spPr>
        <p:txBody>
          <a:bodyPr>
            <a:noAutofit/>
          </a:bodyPr>
          <a:lstStyle/>
          <a:p>
            <a:pPr marL="0" algn="just"/>
            <a:r>
              <a:rPr lang="it-IT" sz="2000" b="0" dirty="0" smtClean="0"/>
              <a:t>La </a:t>
            </a:r>
            <a:r>
              <a:rPr lang="it-IT" sz="2000" dirty="0" smtClean="0"/>
              <a:t>nozione semantica della verità </a:t>
            </a:r>
            <a:r>
              <a:rPr lang="it-IT" sz="2000" b="0" dirty="0" smtClean="0"/>
              <a:t>indica che ogni qualvolta si asserisce o si rigetta un enunciato del tipo «la neve è bianca», si deve esser pronti ad asserire o rigettare l’enunciato correlativo «'la neve è bianca‘ è vero».</a:t>
            </a:r>
          </a:p>
          <a:p>
            <a:pPr marL="0" algn="just"/>
            <a:endParaRPr lang="it-IT" sz="2000" b="0" dirty="0"/>
          </a:p>
          <a:p>
            <a:pPr marL="0" algn="just"/>
            <a:endParaRPr lang="it-IT" sz="2000" dirty="0" smtClean="0"/>
          </a:p>
          <a:p>
            <a:pPr marL="0" algn="just"/>
            <a:endParaRPr lang="it-IT" sz="2000" dirty="0" smtClean="0"/>
          </a:p>
          <a:p>
            <a:pPr marL="0" algn="just"/>
            <a:endParaRPr lang="it-IT" sz="2000" dirty="0"/>
          </a:p>
          <a:p>
            <a:pPr marL="0" algn="just"/>
            <a:r>
              <a:rPr lang="it-IT" sz="2000" dirty="0" smtClean="0"/>
              <a:t>Karl Popper </a:t>
            </a:r>
            <a:r>
              <a:rPr lang="it-IT" sz="2000" b="0" dirty="0" smtClean="0"/>
              <a:t>(1902-1994), filosofo ed epistemologo austriaco, ha ripreso la teoria di </a:t>
            </a:r>
            <a:r>
              <a:rPr lang="it-IT" sz="2000" b="0" dirty="0" err="1" smtClean="0"/>
              <a:t>Tarski</a:t>
            </a:r>
            <a:r>
              <a:rPr lang="it-IT" sz="2000" b="0" dirty="0" smtClean="0"/>
              <a:t> definendo </a:t>
            </a:r>
            <a:r>
              <a:rPr lang="it-IT" sz="2000" dirty="0" smtClean="0"/>
              <a:t>la verità come «corrispondenza con i fatti»</a:t>
            </a:r>
            <a:r>
              <a:rPr lang="it-IT" sz="2000" b="0" dirty="0" smtClean="0"/>
              <a:t>.</a:t>
            </a:r>
            <a:endParaRPr lang="it-IT" sz="2000" dirty="0" smtClean="0">
              <a:effectLst>
                <a:outerShdw blurRad="38100" dist="38100" dir="2700000" algn="tl">
                  <a:srgbClr val="000000">
                    <a:alpha val="43137"/>
                  </a:srgbClr>
                </a:outerShdw>
              </a:effectLst>
            </a:endParaRPr>
          </a:p>
          <a:p>
            <a:pPr marL="0" algn="ctr"/>
            <a:r>
              <a:rPr lang="it-IT" sz="2000" b="0" dirty="0" smtClean="0"/>
              <a:t>Popper, seguendo </a:t>
            </a:r>
            <a:r>
              <a:rPr lang="it-IT" sz="2000" b="0" dirty="0" err="1" smtClean="0"/>
              <a:t>Tarski</a:t>
            </a:r>
            <a:r>
              <a:rPr lang="it-IT" sz="2000" b="0" dirty="0" smtClean="0"/>
              <a:t>, ha distinto il</a:t>
            </a:r>
          </a:p>
          <a:p>
            <a:pPr marL="0">
              <a:spcBef>
                <a:spcPts val="0"/>
              </a:spcBef>
            </a:pPr>
            <a:endParaRPr lang="it-IT" sz="2000" b="0" dirty="0"/>
          </a:p>
          <a:p>
            <a:pPr marL="0"/>
            <a:r>
              <a:rPr lang="it-IT" sz="2000" b="0" dirty="0" smtClean="0"/>
              <a:t>                                                                       dal </a:t>
            </a:r>
          </a:p>
          <a:p>
            <a:pPr marL="0"/>
            <a:endParaRPr lang="it-IT" sz="2000" b="0" dirty="0"/>
          </a:p>
          <a:p>
            <a:pPr marL="0"/>
            <a:endParaRPr lang="it-IT" sz="2000" b="0" dirty="0" smtClean="0"/>
          </a:p>
          <a:p>
            <a:pPr marL="0"/>
            <a:endParaRPr lang="it-IT" sz="2000" b="0" dirty="0" smtClean="0"/>
          </a:p>
          <a:p>
            <a:pPr marL="0"/>
            <a:r>
              <a:rPr lang="it-IT" sz="2000" b="0" dirty="0" smtClean="0"/>
              <a:t> </a:t>
            </a:r>
          </a:p>
          <a:p>
            <a:pPr marL="0"/>
            <a:r>
              <a:rPr lang="it-IT" sz="2000" b="0" dirty="0" smtClean="0"/>
              <a:t>                                </a:t>
            </a:r>
            <a:endParaRPr lang="it-IT" sz="2000" dirty="0"/>
          </a:p>
        </p:txBody>
      </p:sp>
      <p:sp>
        <p:nvSpPr>
          <p:cNvPr id="4" name="Freccia in giù 3"/>
          <p:cNvSpPr/>
          <p:nvPr/>
        </p:nvSpPr>
        <p:spPr>
          <a:xfrm flipH="1">
            <a:off x="4508095" y="1412776"/>
            <a:ext cx="288324" cy="1224136"/>
          </a:xfrm>
          <a:prstGeom prst="downArrow">
            <a:avLst>
              <a:gd name="adj1" fmla="val 50000"/>
              <a:gd name="adj2" fmla="val 4007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p:cNvCxnSpPr/>
          <p:nvPr/>
        </p:nvCxnSpPr>
        <p:spPr>
          <a:xfrm flipH="1">
            <a:off x="1691680" y="3861048"/>
            <a:ext cx="1224136" cy="280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6372200" y="3861048"/>
            <a:ext cx="1180107" cy="280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ella 12"/>
          <p:cNvGraphicFramePr>
            <a:graphicFrameLocks noGrp="1"/>
          </p:cNvGraphicFramePr>
          <p:nvPr>
            <p:extLst>
              <p:ext uri="{D42A27DB-BD31-4B8C-83A1-F6EECF244321}">
                <p14:modId xmlns:p14="http://schemas.microsoft.com/office/powerpoint/2010/main" val="495138023"/>
              </p:ext>
            </p:extLst>
          </p:nvPr>
        </p:nvGraphicFramePr>
        <p:xfrm>
          <a:off x="872389" y="4293096"/>
          <a:ext cx="2592288" cy="365760"/>
        </p:xfrm>
        <a:graphic>
          <a:graphicData uri="http://schemas.openxmlformats.org/drawingml/2006/table">
            <a:tbl>
              <a:tblPr firstRow="1" bandRow="1">
                <a:tableStyleId>{5C22544A-7EE6-4342-B048-85BDC9FD1C3A}</a:tableStyleId>
              </a:tblPr>
              <a:tblGrid>
                <a:gridCol w="2592288"/>
              </a:tblGrid>
              <a:tr h="360040">
                <a:tc>
                  <a:txBody>
                    <a:bodyPr/>
                    <a:lstStyle/>
                    <a:p>
                      <a:r>
                        <a:rPr lang="it-IT" dirty="0" smtClean="0">
                          <a:solidFill>
                            <a:schemeClr val="tx1"/>
                          </a:solidFill>
                        </a:rPr>
                        <a:t>METALINGUAGGIO</a:t>
                      </a:r>
                      <a:endParaRPr lang="it-IT" dirty="0">
                        <a:solidFill>
                          <a:schemeClr val="tx1"/>
                        </a:solidFill>
                      </a:endParaRPr>
                    </a:p>
                  </a:txBody>
                  <a:tcPr>
                    <a:solidFill>
                      <a:schemeClr val="bg1"/>
                    </a:solidFill>
                  </a:tcPr>
                </a:tc>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2811374272"/>
              </p:ext>
            </p:extLst>
          </p:nvPr>
        </p:nvGraphicFramePr>
        <p:xfrm>
          <a:off x="5940152" y="4293096"/>
          <a:ext cx="2664296" cy="365760"/>
        </p:xfrm>
        <a:graphic>
          <a:graphicData uri="http://schemas.openxmlformats.org/drawingml/2006/table">
            <a:tbl>
              <a:tblPr firstRow="1" bandRow="1">
                <a:tableStyleId>{5C22544A-7EE6-4342-B048-85BDC9FD1C3A}</a:tableStyleId>
              </a:tblPr>
              <a:tblGrid>
                <a:gridCol w="2664296"/>
              </a:tblGrid>
              <a:tr h="360040">
                <a:tc>
                  <a:txBody>
                    <a:bodyPr/>
                    <a:lstStyle/>
                    <a:p>
                      <a:r>
                        <a:rPr lang="it-IT" dirty="0" smtClean="0">
                          <a:solidFill>
                            <a:schemeClr val="tx1"/>
                          </a:solidFill>
                        </a:rPr>
                        <a:t>LINGUAGGIO</a:t>
                      </a:r>
                      <a:r>
                        <a:rPr lang="it-IT" baseline="0" dirty="0" smtClean="0">
                          <a:solidFill>
                            <a:schemeClr val="tx1"/>
                          </a:solidFill>
                        </a:rPr>
                        <a:t> OGGETTO</a:t>
                      </a:r>
                      <a:endParaRPr lang="it-IT" dirty="0">
                        <a:solidFill>
                          <a:schemeClr val="tx1"/>
                        </a:solidFill>
                      </a:endParaRPr>
                    </a:p>
                  </a:txBody>
                  <a:tcPr>
                    <a:solidFill>
                      <a:schemeClr val="bg1"/>
                    </a:solidFill>
                  </a:tcPr>
                </a:tc>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val="894164385"/>
              </p:ext>
            </p:extLst>
          </p:nvPr>
        </p:nvGraphicFramePr>
        <p:xfrm>
          <a:off x="755576" y="4797152"/>
          <a:ext cx="2880320" cy="914400"/>
        </p:xfrm>
        <a:graphic>
          <a:graphicData uri="http://schemas.openxmlformats.org/drawingml/2006/table">
            <a:tbl>
              <a:tblPr firstRow="1" bandRow="1">
                <a:tableStyleId>{D27102A9-8310-4765-A935-A1911B00CA55}</a:tableStyleId>
              </a:tblPr>
              <a:tblGrid>
                <a:gridCol w="2880320"/>
              </a:tblGrid>
              <a:tr h="864096">
                <a:tc>
                  <a:txBody>
                    <a:bodyPr/>
                    <a:lstStyle/>
                    <a:p>
                      <a:pPr algn="ctr"/>
                      <a:r>
                        <a:rPr lang="it-IT" b="0" dirty="0" smtClean="0"/>
                        <a:t>ossia</a:t>
                      </a:r>
                      <a:r>
                        <a:rPr lang="it-IT" b="0" baseline="0" dirty="0" smtClean="0"/>
                        <a:t> il linguaggio nel quale è possibile parlare di un altro linguaggio</a:t>
                      </a:r>
                      <a:endParaRPr lang="it-IT"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ella 15"/>
          <p:cNvGraphicFramePr>
            <a:graphicFrameLocks noGrp="1"/>
          </p:cNvGraphicFramePr>
          <p:nvPr>
            <p:extLst>
              <p:ext uri="{D42A27DB-BD31-4B8C-83A1-F6EECF244321}">
                <p14:modId xmlns:p14="http://schemas.microsoft.com/office/powerpoint/2010/main" val="3782359226"/>
              </p:ext>
            </p:extLst>
          </p:nvPr>
        </p:nvGraphicFramePr>
        <p:xfrm>
          <a:off x="5567582" y="4797152"/>
          <a:ext cx="3312368" cy="720080"/>
        </p:xfrm>
        <a:graphic>
          <a:graphicData uri="http://schemas.openxmlformats.org/drawingml/2006/table">
            <a:tbl>
              <a:tblPr firstRow="1" bandRow="1">
                <a:tableStyleId>{D27102A9-8310-4765-A935-A1911B00CA55}</a:tableStyleId>
              </a:tblPr>
              <a:tblGrid>
                <a:gridCol w="3312368"/>
              </a:tblGrid>
              <a:tr h="720080">
                <a:tc>
                  <a:txBody>
                    <a:bodyPr/>
                    <a:lstStyle/>
                    <a:p>
                      <a:pPr algn="ctr"/>
                      <a:r>
                        <a:rPr lang="it-IT" b="0" dirty="0" smtClean="0"/>
                        <a:t>ossia</a:t>
                      </a:r>
                      <a:r>
                        <a:rPr lang="it-IT" b="0" baseline="0" dirty="0" smtClean="0"/>
                        <a:t> il linguaggio nel quale ci si riferisce ai fatti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8762"/>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3244" y="476672"/>
            <a:ext cx="7997512" cy="5616624"/>
          </a:xfrm>
        </p:spPr>
        <p:txBody>
          <a:bodyPr>
            <a:normAutofit/>
          </a:bodyPr>
          <a:lstStyle/>
          <a:p>
            <a:pPr marL="0"/>
            <a:endParaRPr lang="it-IT" sz="2000" b="0" dirty="0" smtClean="0">
              <a:solidFill>
                <a:srgbClr val="000000"/>
              </a:solidFill>
            </a:endParaRPr>
          </a:p>
          <a:p>
            <a:pPr marL="0"/>
            <a:endParaRPr lang="it-IT" sz="2000" b="0" dirty="0" smtClean="0">
              <a:solidFill>
                <a:srgbClr val="000000"/>
              </a:solidFill>
            </a:endParaRPr>
          </a:p>
          <a:p>
            <a:pPr marL="0"/>
            <a:endParaRPr lang="it-IT" sz="2000" b="0" dirty="0" smtClean="0">
              <a:solidFill>
                <a:srgbClr val="000000"/>
              </a:solidFill>
            </a:endParaRPr>
          </a:p>
          <a:p>
            <a:pPr marL="0"/>
            <a:r>
              <a:rPr lang="it-IT" sz="2000" b="0" dirty="0" smtClean="0">
                <a:solidFill>
                  <a:srgbClr val="000000"/>
                </a:solidFill>
              </a:rPr>
              <a:t>Popper </a:t>
            </a:r>
            <a:r>
              <a:rPr lang="it-IT" sz="2000" b="0" dirty="0">
                <a:solidFill>
                  <a:srgbClr val="000000"/>
                </a:solidFill>
              </a:rPr>
              <a:t>ha così ricavato la seguente formulazione:</a:t>
            </a:r>
            <a:endParaRPr lang="it-IT" sz="2000" b="0" dirty="0" smtClean="0"/>
          </a:p>
          <a:p>
            <a:pPr marL="0"/>
            <a:endParaRPr lang="it-IT" sz="2000" b="0" dirty="0"/>
          </a:p>
          <a:p>
            <a:pPr marL="0"/>
            <a:endParaRPr lang="it-IT" sz="2000" b="0" dirty="0" smtClean="0"/>
          </a:p>
          <a:p>
            <a:pPr marL="0"/>
            <a:endParaRPr lang="it-IT" sz="2000" b="0" dirty="0"/>
          </a:p>
          <a:p>
            <a:pPr marL="0"/>
            <a:endParaRPr lang="it-IT" sz="2000" b="0" dirty="0" smtClean="0"/>
          </a:p>
          <a:p>
            <a:pPr marL="0"/>
            <a:endParaRPr lang="it-IT" sz="2000" b="0" dirty="0"/>
          </a:p>
          <a:p>
            <a:pPr marL="0"/>
            <a:r>
              <a:rPr lang="it-IT" sz="2000" b="0" dirty="0" smtClean="0"/>
              <a:t>Tale </a:t>
            </a:r>
            <a:r>
              <a:rPr lang="it-IT" sz="2000" b="0" dirty="0"/>
              <a:t>formulazione può sembrare banale, ma racchiude la soluzione del problema della verità come corrispondenza.</a:t>
            </a:r>
          </a:p>
          <a:p>
            <a:pPr marL="0" algn="just"/>
            <a:endParaRPr lang="it-IT" sz="2000" dirty="0"/>
          </a:p>
        </p:txBody>
      </p:sp>
      <p:graphicFrame>
        <p:nvGraphicFramePr>
          <p:cNvPr id="4" name="Tabella 3"/>
          <p:cNvGraphicFramePr>
            <a:graphicFrameLocks noGrp="1"/>
          </p:cNvGraphicFramePr>
          <p:nvPr>
            <p:extLst>
              <p:ext uri="{D42A27DB-BD31-4B8C-83A1-F6EECF244321}">
                <p14:modId xmlns:p14="http://schemas.microsoft.com/office/powerpoint/2010/main" val="1173858703"/>
              </p:ext>
            </p:extLst>
          </p:nvPr>
        </p:nvGraphicFramePr>
        <p:xfrm>
          <a:off x="899592" y="2636912"/>
          <a:ext cx="7344816" cy="975360"/>
        </p:xfrm>
        <a:graphic>
          <a:graphicData uri="http://schemas.openxmlformats.org/drawingml/2006/table">
            <a:tbl>
              <a:tblPr firstRow="1" bandRow="1">
                <a:tableStyleId>{5C22544A-7EE6-4342-B048-85BDC9FD1C3A}</a:tableStyleId>
              </a:tblPr>
              <a:tblGrid>
                <a:gridCol w="7344816"/>
              </a:tblGrid>
              <a:tr h="936104">
                <a:tc>
                  <a:txBody>
                    <a:bodyPr/>
                    <a:lstStyle/>
                    <a:p>
                      <a:pPr marL="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rgbClr val="000000"/>
                          </a:solidFill>
                          <a:effectLst/>
                          <a:uLnTx/>
                          <a:uFillTx/>
                          <a:latin typeface="+mn-lt"/>
                          <a:ea typeface="+mn-ea"/>
                          <a:cs typeface="+mn-cs"/>
                        </a:rPr>
                        <a:t>L’ENUNCIATO «LA NEVE È BIANCA» CORRISPONDE AI FATTI SE, E SOLO SE, LA NEVE È DAVVERO BIANCA. </a:t>
                      </a:r>
                    </a:p>
                    <a:p>
                      <a:endParaRPr lang="it-IT" dirty="0"/>
                    </a:p>
                  </a:txBody>
                  <a:tcPr>
                    <a:solidFill>
                      <a:schemeClr val="bg1"/>
                    </a:solidFill>
                  </a:tcPr>
                </a:tc>
              </a:tr>
            </a:tbl>
          </a:graphicData>
        </a:graphic>
      </p:graphicFrame>
    </p:spTree>
    <p:extLst>
      <p:ext uri="{BB962C8B-B14F-4D97-AF65-F5344CB8AC3E}">
        <p14:creationId xmlns:p14="http://schemas.microsoft.com/office/powerpoint/2010/main" val="109187325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sz="half" idx="1"/>
            <p:extLst>
              <p:ext uri="{D42A27DB-BD31-4B8C-83A1-F6EECF244321}">
                <p14:modId xmlns:p14="http://schemas.microsoft.com/office/powerpoint/2010/main" val="4191548749"/>
              </p:ext>
            </p:extLst>
          </p:nvPr>
        </p:nvGraphicFramePr>
        <p:xfrm>
          <a:off x="395288" y="188912"/>
          <a:ext cx="8353425" cy="500411"/>
        </p:xfrm>
        <a:graphic>
          <a:graphicData uri="http://schemas.openxmlformats.org/drawingml/2006/table">
            <a:tbl>
              <a:tblPr firstRow="1" bandRow="1">
                <a:tableStyleId>{7DF18680-E054-41AD-8BC1-D1AEF772440D}</a:tableStyleId>
              </a:tblPr>
              <a:tblGrid>
                <a:gridCol w="8353425"/>
              </a:tblGrid>
              <a:tr h="500411">
                <a:tc>
                  <a:txBody>
                    <a:bodyPr/>
                    <a:lstStyle/>
                    <a:p>
                      <a:pPr algn="ctr"/>
                      <a:r>
                        <a:rPr lang="it-IT" sz="2000" dirty="0" smtClean="0">
                          <a:solidFill>
                            <a:schemeClr val="tx1"/>
                          </a:solidFill>
                        </a:rPr>
                        <a:t>TRE TEORIE RIVALI DELLA TEORIA DELLA VERITÀ COME CORRISPONDENZA</a:t>
                      </a:r>
                    </a:p>
                  </a:txBody>
                  <a:tcP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tcPr>
                </a:tc>
              </a:tr>
            </a:tbl>
          </a:graphicData>
        </a:graphic>
      </p:graphicFrame>
      <p:sp>
        <p:nvSpPr>
          <p:cNvPr id="4" name="Freccia in giù 3"/>
          <p:cNvSpPr/>
          <p:nvPr/>
        </p:nvSpPr>
        <p:spPr>
          <a:xfrm rot="2817199">
            <a:off x="1725554" y="668185"/>
            <a:ext cx="216024" cy="755203"/>
          </a:xfrm>
          <a:prstGeom prst="downArrow">
            <a:avLst>
              <a:gd name="adj1" fmla="val 50000"/>
              <a:gd name="adj2" fmla="val 69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p:cNvSpPr/>
          <p:nvPr/>
        </p:nvSpPr>
        <p:spPr>
          <a:xfrm>
            <a:off x="4463988" y="812479"/>
            <a:ext cx="252028" cy="661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19897780">
            <a:off x="7284886" y="732773"/>
            <a:ext cx="232240" cy="710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625236927"/>
              </p:ext>
            </p:extLst>
          </p:nvPr>
        </p:nvGraphicFramePr>
        <p:xfrm>
          <a:off x="611559" y="1483718"/>
          <a:ext cx="1705847" cy="649137"/>
        </p:xfrm>
        <a:graphic>
          <a:graphicData uri="http://schemas.openxmlformats.org/drawingml/2006/table">
            <a:tbl>
              <a:tblPr firstRow="1" bandRow="1">
                <a:tableStyleId>{5C22544A-7EE6-4342-B048-85BDC9FD1C3A}</a:tableStyleId>
              </a:tblPr>
              <a:tblGrid>
                <a:gridCol w="1705847"/>
              </a:tblGrid>
              <a:tr h="649137">
                <a:tc>
                  <a:txBody>
                    <a:bodyPr/>
                    <a:lstStyle/>
                    <a:p>
                      <a:pPr algn="ctr"/>
                      <a:r>
                        <a:rPr lang="it-IT" dirty="0" smtClean="0">
                          <a:solidFill>
                            <a:schemeClr val="tx1"/>
                          </a:solidFill>
                        </a:rPr>
                        <a:t>TEORIA</a:t>
                      </a:r>
                      <a:r>
                        <a:rPr lang="it-IT" baseline="0" dirty="0" smtClean="0">
                          <a:solidFill>
                            <a:schemeClr val="tx1"/>
                          </a:solidFill>
                        </a:rPr>
                        <a:t> DELLA COERENZA</a:t>
                      </a:r>
                      <a:endParaRPr lang="it-IT" dirty="0">
                        <a:solidFill>
                          <a:schemeClr val="tx1"/>
                        </a:solidFill>
                      </a:endParaRPr>
                    </a:p>
                  </a:txBody>
                  <a:tcPr>
                    <a:solidFill>
                      <a:schemeClr val="accent5">
                        <a:lumMod val="20000"/>
                        <a:lumOff val="80000"/>
                      </a:schemeClr>
                    </a:solidFill>
                  </a:tcPr>
                </a:tc>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748894534"/>
              </p:ext>
            </p:extLst>
          </p:nvPr>
        </p:nvGraphicFramePr>
        <p:xfrm>
          <a:off x="3275856" y="1700808"/>
          <a:ext cx="2592288" cy="370840"/>
        </p:xfrm>
        <a:graphic>
          <a:graphicData uri="http://schemas.openxmlformats.org/drawingml/2006/table">
            <a:tbl>
              <a:tblPr firstRow="1" bandRow="1">
                <a:tableStyleId>{5C22544A-7EE6-4342-B048-85BDC9FD1C3A}</a:tableStyleId>
              </a:tblPr>
              <a:tblGrid>
                <a:gridCol w="2592288"/>
              </a:tblGrid>
              <a:tr h="370840">
                <a:tc>
                  <a:txBody>
                    <a:bodyPr/>
                    <a:lstStyle/>
                    <a:p>
                      <a:pPr algn="ctr"/>
                      <a:r>
                        <a:rPr lang="it-IT" dirty="0" smtClean="0">
                          <a:solidFill>
                            <a:schemeClr val="tx1"/>
                          </a:solidFill>
                        </a:rPr>
                        <a:t>TEORIA</a:t>
                      </a:r>
                      <a:r>
                        <a:rPr lang="it-IT" baseline="0" dirty="0" smtClean="0">
                          <a:solidFill>
                            <a:schemeClr val="tx1"/>
                          </a:solidFill>
                        </a:rPr>
                        <a:t> DELL’EVIDENZA</a:t>
                      </a:r>
                      <a:endParaRPr lang="it-IT" dirty="0">
                        <a:solidFill>
                          <a:schemeClr val="tx1"/>
                        </a:solidFill>
                      </a:endParaRPr>
                    </a:p>
                  </a:txBody>
                  <a:tcPr>
                    <a:solidFill>
                      <a:schemeClr val="accent5">
                        <a:lumMod val="20000"/>
                        <a:lumOff val="80000"/>
                      </a:schemeClr>
                    </a:solidFill>
                  </a:tcP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3084628784"/>
              </p:ext>
            </p:extLst>
          </p:nvPr>
        </p:nvGraphicFramePr>
        <p:xfrm>
          <a:off x="6372200" y="1556792"/>
          <a:ext cx="2376264" cy="640080"/>
        </p:xfrm>
        <a:graphic>
          <a:graphicData uri="http://schemas.openxmlformats.org/drawingml/2006/table">
            <a:tbl>
              <a:tblPr firstRow="1" bandRow="1">
                <a:tableStyleId>{5C22544A-7EE6-4342-B048-85BDC9FD1C3A}</a:tableStyleId>
              </a:tblPr>
              <a:tblGrid>
                <a:gridCol w="2376264"/>
              </a:tblGrid>
              <a:tr h="370840">
                <a:tc>
                  <a:txBody>
                    <a:bodyPr/>
                    <a:lstStyle/>
                    <a:p>
                      <a:pPr algn="ctr"/>
                      <a:r>
                        <a:rPr lang="it-IT" dirty="0" smtClean="0">
                          <a:solidFill>
                            <a:schemeClr val="tx1"/>
                          </a:solidFill>
                        </a:rPr>
                        <a:t>TEORIA</a:t>
                      </a:r>
                      <a:r>
                        <a:rPr lang="it-IT" baseline="0" dirty="0" smtClean="0">
                          <a:solidFill>
                            <a:schemeClr val="tx1"/>
                          </a:solidFill>
                        </a:rPr>
                        <a:t> STRUMENTALISTICA</a:t>
                      </a:r>
                      <a:endParaRPr lang="it-IT" dirty="0">
                        <a:solidFill>
                          <a:schemeClr val="tx1"/>
                        </a:solidFill>
                      </a:endParaRPr>
                    </a:p>
                  </a:txBody>
                  <a:tcPr>
                    <a:solidFill>
                      <a:schemeClr val="accent5">
                        <a:lumMod val="20000"/>
                        <a:lumOff val="80000"/>
                      </a:schemeClr>
                    </a:solidFill>
                  </a:tcPr>
                </a:tc>
              </a:tr>
            </a:tbl>
          </a:graphicData>
        </a:graphic>
      </p:graphicFrame>
      <p:sp>
        <p:nvSpPr>
          <p:cNvPr id="12" name="Freccia in giù 11"/>
          <p:cNvSpPr/>
          <p:nvPr/>
        </p:nvSpPr>
        <p:spPr>
          <a:xfrm>
            <a:off x="1483886" y="2223746"/>
            <a:ext cx="160589" cy="50405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p:cNvSpPr/>
          <p:nvPr/>
        </p:nvSpPr>
        <p:spPr>
          <a:xfrm>
            <a:off x="4572000" y="2201980"/>
            <a:ext cx="144016" cy="504056"/>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7505224" y="2348880"/>
            <a:ext cx="189572" cy="43204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5" name="Tabella 14"/>
          <p:cNvGraphicFramePr>
            <a:graphicFrameLocks noGrp="1"/>
          </p:cNvGraphicFramePr>
          <p:nvPr>
            <p:extLst>
              <p:ext uri="{D42A27DB-BD31-4B8C-83A1-F6EECF244321}">
                <p14:modId xmlns:p14="http://schemas.microsoft.com/office/powerpoint/2010/main" val="288728744"/>
              </p:ext>
            </p:extLst>
          </p:nvPr>
        </p:nvGraphicFramePr>
        <p:xfrm>
          <a:off x="243233" y="2780928"/>
          <a:ext cx="2592288" cy="946904"/>
        </p:xfrm>
        <a:graphic>
          <a:graphicData uri="http://schemas.openxmlformats.org/drawingml/2006/table">
            <a:tbl>
              <a:tblPr firstRow="1" bandRow="1">
                <a:tableStyleId>{5C22544A-7EE6-4342-B048-85BDC9FD1C3A}</a:tableStyleId>
              </a:tblPr>
              <a:tblGrid>
                <a:gridCol w="2592288"/>
              </a:tblGrid>
              <a:tr h="946904">
                <a:tc>
                  <a:txBody>
                    <a:bodyPr/>
                    <a:lstStyle/>
                    <a:p>
                      <a:r>
                        <a:rPr lang="it-IT" b="0" dirty="0" smtClean="0">
                          <a:solidFill>
                            <a:sysClr val="windowText" lastClr="000000"/>
                          </a:solidFill>
                        </a:rPr>
                        <a:t>Scambia</a:t>
                      </a:r>
                      <a:r>
                        <a:rPr lang="it-IT" b="0" baseline="0" dirty="0" smtClean="0">
                          <a:solidFill>
                            <a:sysClr val="windowText" lastClr="000000"/>
                          </a:solidFill>
                        </a:rPr>
                        <a:t> erroneamente la non-contraddittorietà       per verità</a:t>
                      </a:r>
                      <a:endParaRPr lang="it-IT" b="0" dirty="0">
                        <a:solidFill>
                          <a:sysClr val="windowText" lastClr="000000"/>
                        </a:solidFill>
                      </a:endParaRPr>
                    </a:p>
                  </a:txBody>
                  <a:tcPr>
                    <a:solidFill>
                      <a:schemeClr val="bg1"/>
                    </a:solidFill>
                  </a:tcPr>
                </a:tc>
              </a:tr>
            </a:tbl>
          </a:graphicData>
        </a:graphic>
      </p:graphicFrame>
      <p:graphicFrame>
        <p:nvGraphicFramePr>
          <p:cNvPr id="16" name="Tabella 15"/>
          <p:cNvGraphicFramePr>
            <a:graphicFrameLocks noGrp="1"/>
          </p:cNvGraphicFramePr>
          <p:nvPr>
            <p:extLst>
              <p:ext uri="{D42A27DB-BD31-4B8C-83A1-F6EECF244321}">
                <p14:modId xmlns:p14="http://schemas.microsoft.com/office/powerpoint/2010/main" val="1406944932"/>
              </p:ext>
            </p:extLst>
          </p:nvPr>
        </p:nvGraphicFramePr>
        <p:xfrm>
          <a:off x="3275856" y="2780928"/>
          <a:ext cx="2733045" cy="914400"/>
        </p:xfrm>
        <a:graphic>
          <a:graphicData uri="http://schemas.openxmlformats.org/drawingml/2006/table">
            <a:tbl>
              <a:tblPr firstRow="1" bandRow="1">
                <a:tableStyleId>{5C22544A-7EE6-4342-B048-85BDC9FD1C3A}</a:tableStyleId>
              </a:tblPr>
              <a:tblGrid>
                <a:gridCol w="2733045"/>
              </a:tblGrid>
              <a:tr h="370840">
                <a:tc>
                  <a:txBody>
                    <a:bodyPr/>
                    <a:lstStyle/>
                    <a:p>
                      <a:r>
                        <a:rPr lang="it-IT" b="0" dirty="0" smtClean="0">
                          <a:solidFill>
                            <a:sysClr val="windowText" lastClr="000000"/>
                          </a:solidFill>
                        </a:rPr>
                        <a:t>Scambia</a:t>
                      </a:r>
                      <a:r>
                        <a:rPr lang="it-IT" b="0" baseline="0" dirty="0" smtClean="0">
                          <a:solidFill>
                            <a:sysClr val="windowText" lastClr="000000"/>
                          </a:solidFill>
                        </a:rPr>
                        <a:t> erroneamente «noto come vero» per «vero»</a:t>
                      </a:r>
                      <a:endParaRPr lang="it-IT" b="0" dirty="0">
                        <a:solidFill>
                          <a:sysClr val="windowText" lastClr="000000"/>
                        </a:solidFill>
                      </a:endParaRPr>
                    </a:p>
                  </a:txBody>
                  <a:tcPr>
                    <a:solidFill>
                      <a:schemeClr val="bg1"/>
                    </a:solidFill>
                  </a:tcPr>
                </a:tc>
              </a:tr>
            </a:tbl>
          </a:graphicData>
        </a:graphic>
      </p:graphicFrame>
      <p:graphicFrame>
        <p:nvGraphicFramePr>
          <p:cNvPr id="17" name="Tabella 16"/>
          <p:cNvGraphicFramePr>
            <a:graphicFrameLocks noGrp="1"/>
          </p:cNvGraphicFramePr>
          <p:nvPr>
            <p:extLst>
              <p:ext uri="{D42A27DB-BD31-4B8C-83A1-F6EECF244321}">
                <p14:modId xmlns:p14="http://schemas.microsoft.com/office/powerpoint/2010/main" val="3174114774"/>
              </p:ext>
            </p:extLst>
          </p:nvPr>
        </p:nvGraphicFramePr>
        <p:xfrm>
          <a:off x="6444208" y="2852936"/>
          <a:ext cx="2339752" cy="792088"/>
        </p:xfrm>
        <a:graphic>
          <a:graphicData uri="http://schemas.openxmlformats.org/drawingml/2006/table">
            <a:tbl>
              <a:tblPr firstRow="1" bandRow="1">
                <a:tableStyleId>{5C22544A-7EE6-4342-B048-85BDC9FD1C3A}</a:tableStyleId>
              </a:tblPr>
              <a:tblGrid>
                <a:gridCol w="2339752"/>
              </a:tblGrid>
              <a:tr h="792088">
                <a:tc>
                  <a:txBody>
                    <a:bodyPr/>
                    <a:lstStyle/>
                    <a:p>
                      <a:pPr algn="ctr"/>
                      <a:r>
                        <a:rPr lang="it-IT" sz="3200" b="0" dirty="0" smtClean="0">
                          <a:solidFill>
                            <a:sysClr val="windowText" lastClr="000000"/>
                          </a:solidFill>
                        </a:rPr>
                        <a:t>?</a:t>
                      </a:r>
                    </a:p>
                  </a:txBody>
                  <a:tcPr>
                    <a:solidFill>
                      <a:schemeClr val="bg1"/>
                    </a:solidFill>
                  </a:tcPr>
                </a:tc>
              </a:tr>
            </a:tbl>
          </a:graphicData>
        </a:graphic>
      </p:graphicFrame>
      <p:sp>
        <p:nvSpPr>
          <p:cNvPr id="18" name="Parentesi graffa aperta 17"/>
          <p:cNvSpPr/>
          <p:nvPr/>
        </p:nvSpPr>
        <p:spPr>
          <a:xfrm rot="16200000">
            <a:off x="4409979" y="-135395"/>
            <a:ext cx="468057" cy="8784976"/>
          </a:xfrm>
          <a:prstGeom prst="leftBrace">
            <a:avLst>
              <a:gd name="adj1" fmla="val 8333"/>
              <a:gd name="adj2" fmla="val 495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19" name="Tabella 18"/>
          <p:cNvGraphicFramePr>
            <a:graphicFrameLocks noGrp="1"/>
          </p:cNvGraphicFramePr>
          <p:nvPr>
            <p:extLst>
              <p:ext uri="{D42A27DB-BD31-4B8C-83A1-F6EECF244321}">
                <p14:modId xmlns:p14="http://schemas.microsoft.com/office/powerpoint/2010/main" val="1007390245"/>
              </p:ext>
            </p:extLst>
          </p:nvPr>
        </p:nvGraphicFramePr>
        <p:xfrm>
          <a:off x="251520" y="4725144"/>
          <a:ext cx="8640960" cy="792088"/>
        </p:xfrm>
        <a:graphic>
          <a:graphicData uri="http://schemas.openxmlformats.org/drawingml/2006/table">
            <a:tbl>
              <a:tblPr firstRow="1" bandRow="1">
                <a:tableStyleId>{5C22544A-7EE6-4342-B048-85BDC9FD1C3A}</a:tableStyleId>
              </a:tblPr>
              <a:tblGrid>
                <a:gridCol w="8640960"/>
              </a:tblGrid>
              <a:tr h="792088">
                <a:tc>
                  <a:txBody>
                    <a:bodyPr/>
                    <a:lstStyle/>
                    <a:p>
                      <a:pPr algn="ctr"/>
                      <a:r>
                        <a:rPr lang="it-IT" sz="2000" dirty="0" smtClean="0">
                          <a:solidFill>
                            <a:sysClr val="windowText" lastClr="000000"/>
                          </a:solidFill>
                        </a:rPr>
                        <a:t>TEORIE</a:t>
                      </a:r>
                      <a:r>
                        <a:rPr lang="it-IT" sz="2000" baseline="0" dirty="0" smtClean="0">
                          <a:solidFill>
                            <a:sysClr val="windowText" lastClr="000000"/>
                          </a:solidFill>
                        </a:rPr>
                        <a:t> SOGGETTIVISTICHE DELLA VERITÀ</a:t>
                      </a:r>
                    </a:p>
                    <a:p>
                      <a:pPr algn="ctr"/>
                      <a:r>
                        <a:rPr lang="it-IT" sz="2000" baseline="0" dirty="0" smtClean="0">
                          <a:solidFill>
                            <a:sysClr val="windowText" lastClr="000000"/>
                          </a:solidFill>
                        </a:rPr>
                        <a:t>(conoscenza = o stato mentale o disposizione o credenza)</a:t>
                      </a:r>
                      <a:endParaRPr lang="it-IT" sz="2000" dirty="0">
                        <a:solidFill>
                          <a:sysClr val="windowText" lastClr="000000"/>
                        </a:solidFill>
                      </a:endParaRP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30263632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95536" y="188640"/>
            <a:ext cx="8352928" cy="6408712"/>
          </a:xfrm>
        </p:spPr>
        <p:txBody>
          <a:bodyPr>
            <a:normAutofit/>
          </a:bodyPr>
          <a:lstStyle/>
          <a:p>
            <a:pPr marL="0" algn="just"/>
            <a:r>
              <a:rPr lang="it-IT" sz="2000" b="0" dirty="0" smtClean="0"/>
              <a:t>Il pregio della teoria della </a:t>
            </a:r>
            <a:r>
              <a:rPr lang="it-IT" sz="2000" dirty="0" smtClean="0"/>
              <a:t>verità come corrispondenza </a:t>
            </a:r>
            <a:r>
              <a:rPr lang="it-IT" sz="2000" b="0" dirty="0" smtClean="0"/>
              <a:t>è quello di stabilire la distinzione tra una teoria e i fatti che essa descrive.</a:t>
            </a:r>
          </a:p>
          <a:p>
            <a:pPr marL="0" algn="just"/>
            <a:endParaRPr lang="it-IT" sz="2000" b="0" dirty="0"/>
          </a:p>
          <a:p>
            <a:pPr marL="0" algn="just"/>
            <a:endParaRPr lang="it-IT" sz="2000" b="0" dirty="0" smtClean="0"/>
          </a:p>
          <a:p>
            <a:pPr marL="0" algn="just"/>
            <a:endParaRPr lang="it-IT" sz="2000" b="0" dirty="0"/>
          </a:p>
          <a:p>
            <a:pPr marL="0" algn="just"/>
            <a:endParaRPr lang="it-IT" sz="2000" b="0" dirty="0" smtClean="0"/>
          </a:p>
          <a:p>
            <a:pPr marL="0" algn="just"/>
            <a:endParaRPr lang="it-IT" sz="2000" b="0" dirty="0"/>
          </a:p>
          <a:p>
            <a:pPr marL="0" algn="just"/>
            <a:endParaRPr lang="it-IT" sz="2000" b="0" dirty="0" smtClean="0"/>
          </a:p>
          <a:p>
            <a:pPr marL="0" algn="just"/>
            <a:r>
              <a:rPr lang="it-IT" sz="2000" b="0" dirty="0" smtClean="0"/>
              <a:t>La teoria della verità come corrispondenza ci permette di parlare di </a:t>
            </a:r>
            <a:r>
              <a:rPr lang="it-IT" sz="2000" dirty="0" smtClean="0"/>
              <a:t>una</a:t>
            </a:r>
            <a:r>
              <a:rPr lang="it-IT" sz="2000" b="0" dirty="0" smtClean="0"/>
              <a:t> </a:t>
            </a:r>
            <a:r>
              <a:rPr lang="it-IT" sz="2000" dirty="0" smtClean="0"/>
              <a:t>realtà diversa dalla teoria</a:t>
            </a:r>
            <a:r>
              <a:rPr lang="it-IT" sz="2000" b="0" dirty="0" smtClean="0"/>
              <a:t>, evitando sia il dogmatismo (= coincidenza tra teoria e realtà) sia lo scetticismo (= separazione tra teoria e realtà).</a:t>
            </a:r>
            <a:endParaRPr lang="it-IT" sz="2000" dirty="0" smtClean="0"/>
          </a:p>
          <a:p>
            <a:pPr marL="0" algn="just"/>
            <a:endParaRPr lang="it-IT" sz="2000" b="0" dirty="0" smtClean="0"/>
          </a:p>
          <a:p>
            <a:pPr marL="0" algn="ctr"/>
            <a:endParaRPr lang="it-IT" sz="2000" b="0" dirty="0" smtClean="0"/>
          </a:p>
          <a:p>
            <a:pPr marL="0" algn="ctr"/>
            <a:r>
              <a:rPr lang="it-IT" sz="2000" b="0" dirty="0" smtClean="0"/>
              <a:t> </a:t>
            </a:r>
          </a:p>
        </p:txBody>
      </p:sp>
      <p:graphicFrame>
        <p:nvGraphicFramePr>
          <p:cNvPr id="18" name="Tabella 17"/>
          <p:cNvGraphicFramePr>
            <a:graphicFrameLocks noGrp="1"/>
          </p:cNvGraphicFramePr>
          <p:nvPr>
            <p:extLst>
              <p:ext uri="{D42A27DB-BD31-4B8C-83A1-F6EECF244321}">
                <p14:modId xmlns:p14="http://schemas.microsoft.com/office/powerpoint/2010/main" val="3377459697"/>
              </p:ext>
            </p:extLst>
          </p:nvPr>
        </p:nvGraphicFramePr>
        <p:xfrm>
          <a:off x="1187624" y="1340768"/>
          <a:ext cx="2232248" cy="640080"/>
        </p:xfrm>
        <a:graphic>
          <a:graphicData uri="http://schemas.openxmlformats.org/drawingml/2006/table">
            <a:tbl>
              <a:tblPr firstRow="1" bandRow="1">
                <a:tableStyleId>{5C22544A-7EE6-4342-B048-85BDC9FD1C3A}</a:tableStyleId>
              </a:tblPr>
              <a:tblGrid>
                <a:gridCol w="2232248"/>
              </a:tblGrid>
              <a:tr h="370840">
                <a:tc>
                  <a:txBody>
                    <a:bodyPr/>
                    <a:lstStyle/>
                    <a:p>
                      <a:r>
                        <a:rPr lang="it-IT" dirty="0" smtClean="0"/>
                        <a:t>CORRISPONDENZA</a:t>
                      </a:r>
                    </a:p>
                    <a:p>
                      <a:pPr algn="ctr"/>
                      <a:r>
                        <a:rPr lang="it-IT" dirty="0" smtClean="0"/>
                        <a:t>TEORIA/FATTI</a:t>
                      </a:r>
                      <a:endParaRPr lang="it-IT" dirty="0"/>
                    </a:p>
                  </a:txBody>
                  <a:tcPr>
                    <a:solidFill>
                      <a:schemeClr val="tx1"/>
                    </a:solidFill>
                  </a:tcPr>
                </a:tc>
              </a:tr>
            </a:tbl>
          </a:graphicData>
        </a:graphic>
      </p:graphicFrame>
      <p:graphicFrame>
        <p:nvGraphicFramePr>
          <p:cNvPr id="19" name="Tabella 18"/>
          <p:cNvGraphicFramePr>
            <a:graphicFrameLocks noGrp="1"/>
          </p:cNvGraphicFramePr>
          <p:nvPr>
            <p:extLst>
              <p:ext uri="{D42A27DB-BD31-4B8C-83A1-F6EECF244321}">
                <p14:modId xmlns:p14="http://schemas.microsoft.com/office/powerpoint/2010/main" val="4261880600"/>
              </p:ext>
            </p:extLst>
          </p:nvPr>
        </p:nvGraphicFramePr>
        <p:xfrm>
          <a:off x="5400091" y="1268760"/>
          <a:ext cx="2808312" cy="731520"/>
        </p:xfrm>
        <a:graphic>
          <a:graphicData uri="http://schemas.openxmlformats.org/drawingml/2006/table">
            <a:tbl>
              <a:tblPr firstRow="1" bandRow="1">
                <a:tableStyleId>{5C22544A-7EE6-4342-B048-85BDC9FD1C3A}</a:tableStyleId>
              </a:tblPr>
              <a:tblGrid>
                <a:gridCol w="2808312"/>
              </a:tblGrid>
              <a:tr h="370840">
                <a:tc>
                  <a:txBody>
                    <a:bodyPr/>
                    <a:lstStyle/>
                    <a:p>
                      <a:pPr algn="ctr"/>
                      <a:r>
                        <a:rPr lang="it-IT" sz="2400" dirty="0" smtClean="0"/>
                        <a:t>NON</a:t>
                      </a:r>
                      <a:r>
                        <a:rPr lang="it-IT" dirty="0" smtClean="0"/>
                        <a:t> CORRISPONDENZA</a:t>
                      </a:r>
                      <a:r>
                        <a:rPr lang="it-IT" baseline="0" dirty="0" smtClean="0"/>
                        <a:t> TEORIA/FATTI</a:t>
                      </a:r>
                      <a:endParaRPr lang="it-IT" dirty="0"/>
                    </a:p>
                  </a:txBody>
                  <a:tcPr>
                    <a:solidFill>
                      <a:schemeClr val="tx1"/>
                    </a:solidFill>
                  </a:tcPr>
                </a:tc>
              </a:tr>
            </a:tbl>
          </a:graphicData>
        </a:graphic>
      </p:graphicFrame>
      <p:sp>
        <p:nvSpPr>
          <p:cNvPr id="20" name="Freccia in giù 19"/>
          <p:cNvSpPr/>
          <p:nvPr/>
        </p:nvSpPr>
        <p:spPr>
          <a:xfrm>
            <a:off x="2185864" y="2132856"/>
            <a:ext cx="216024" cy="397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a:off x="6804247" y="2132856"/>
            <a:ext cx="216025" cy="434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2" name="Tabella 21"/>
          <p:cNvGraphicFramePr>
            <a:graphicFrameLocks noGrp="1"/>
          </p:cNvGraphicFramePr>
          <p:nvPr>
            <p:extLst>
              <p:ext uri="{D42A27DB-BD31-4B8C-83A1-F6EECF244321}">
                <p14:modId xmlns:p14="http://schemas.microsoft.com/office/powerpoint/2010/main" val="1809229112"/>
              </p:ext>
            </p:extLst>
          </p:nvPr>
        </p:nvGraphicFramePr>
        <p:xfrm>
          <a:off x="1187624" y="2708920"/>
          <a:ext cx="2160240" cy="370840"/>
        </p:xfrm>
        <a:graphic>
          <a:graphicData uri="http://schemas.openxmlformats.org/drawingml/2006/table">
            <a:tbl>
              <a:tblPr firstRow="1" bandRow="1">
                <a:tableStyleId>{5C22544A-7EE6-4342-B048-85BDC9FD1C3A}</a:tableStyleId>
              </a:tblPr>
              <a:tblGrid>
                <a:gridCol w="2160240"/>
              </a:tblGrid>
              <a:tr h="370840">
                <a:tc>
                  <a:txBody>
                    <a:bodyPr/>
                    <a:lstStyle/>
                    <a:p>
                      <a:pPr algn="ctr"/>
                      <a:r>
                        <a:rPr lang="it-IT" dirty="0" smtClean="0">
                          <a:solidFill>
                            <a:sysClr val="windowText" lastClr="000000"/>
                          </a:solidFill>
                        </a:rPr>
                        <a:t>TEORIA</a:t>
                      </a:r>
                      <a:r>
                        <a:rPr lang="it-IT" baseline="0" dirty="0" smtClean="0">
                          <a:solidFill>
                            <a:sysClr val="windowText" lastClr="000000"/>
                          </a:solidFill>
                        </a:rPr>
                        <a:t> VERA</a:t>
                      </a:r>
                      <a:endParaRPr lang="it-IT" dirty="0">
                        <a:solidFill>
                          <a:sysClr val="windowText" lastClr="000000"/>
                        </a:solidFill>
                      </a:endParaRPr>
                    </a:p>
                  </a:txBody>
                  <a:tcPr>
                    <a:solidFill>
                      <a:srgbClr val="92D050"/>
                    </a:solidFill>
                  </a:tcPr>
                </a:tc>
              </a:tr>
            </a:tbl>
          </a:graphicData>
        </a:graphic>
      </p:graphicFrame>
      <p:graphicFrame>
        <p:nvGraphicFramePr>
          <p:cNvPr id="23" name="Tabella 22"/>
          <p:cNvGraphicFramePr>
            <a:graphicFrameLocks noGrp="1"/>
          </p:cNvGraphicFramePr>
          <p:nvPr>
            <p:extLst>
              <p:ext uri="{D42A27DB-BD31-4B8C-83A1-F6EECF244321}">
                <p14:modId xmlns:p14="http://schemas.microsoft.com/office/powerpoint/2010/main" val="1117149982"/>
              </p:ext>
            </p:extLst>
          </p:nvPr>
        </p:nvGraphicFramePr>
        <p:xfrm>
          <a:off x="5508104" y="2708920"/>
          <a:ext cx="2592288" cy="370840"/>
        </p:xfrm>
        <a:graphic>
          <a:graphicData uri="http://schemas.openxmlformats.org/drawingml/2006/table">
            <a:tbl>
              <a:tblPr firstRow="1" bandRow="1">
                <a:tableStyleId>{5C22544A-7EE6-4342-B048-85BDC9FD1C3A}</a:tableStyleId>
              </a:tblPr>
              <a:tblGrid>
                <a:gridCol w="2592288"/>
              </a:tblGrid>
              <a:tr h="370840">
                <a:tc>
                  <a:txBody>
                    <a:bodyPr/>
                    <a:lstStyle/>
                    <a:p>
                      <a:pPr algn="ctr"/>
                      <a:r>
                        <a:rPr lang="it-IT" dirty="0" smtClean="0">
                          <a:solidFill>
                            <a:sysClr val="windowText" lastClr="000000"/>
                          </a:solidFill>
                        </a:rPr>
                        <a:t>TEORIA FALSA</a:t>
                      </a:r>
                      <a:endParaRPr lang="it-IT" dirty="0">
                        <a:solidFill>
                          <a:sysClr val="windowText" lastClr="000000"/>
                        </a:solidFill>
                      </a:endParaRPr>
                    </a:p>
                  </a:txBody>
                  <a:tcPr>
                    <a:solidFill>
                      <a:srgbClr val="FF0000"/>
                    </a:solidFill>
                  </a:tcPr>
                </a:tc>
              </a:tr>
            </a:tbl>
          </a:graphicData>
        </a:graphic>
      </p:graphicFrame>
      <p:sp>
        <p:nvSpPr>
          <p:cNvPr id="24" name="Parentesi graffa aperta 23"/>
          <p:cNvSpPr/>
          <p:nvPr/>
        </p:nvSpPr>
        <p:spPr>
          <a:xfrm rot="16200000">
            <a:off x="4176474" y="510753"/>
            <a:ext cx="792088" cy="8496944"/>
          </a:xfrm>
          <a:prstGeom prst="leftBrace">
            <a:avLst>
              <a:gd name="adj1" fmla="val 8333"/>
              <a:gd name="adj2" fmla="val 4983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3717362658"/>
              </p:ext>
            </p:extLst>
          </p:nvPr>
        </p:nvGraphicFramePr>
        <p:xfrm>
          <a:off x="1763688" y="5445224"/>
          <a:ext cx="5928320" cy="432048"/>
        </p:xfrm>
        <a:graphic>
          <a:graphicData uri="http://schemas.openxmlformats.org/drawingml/2006/table">
            <a:tbl>
              <a:tblPr bandRow="1">
                <a:tableStyleId>{5C22544A-7EE6-4342-B048-85BDC9FD1C3A}</a:tableStyleId>
              </a:tblPr>
              <a:tblGrid>
                <a:gridCol w="5928320"/>
              </a:tblGrid>
              <a:tr h="432048">
                <a:tc>
                  <a:txBody>
                    <a:bodyPr/>
                    <a:lstStyle/>
                    <a:p>
                      <a:pPr marL="0" marR="0" lvl="0" indent="-342900" algn="ctr" defTabSz="914400" rtl="0" eaLnBrk="1" fontAlgn="auto" latinLnBrk="0" hangingPunct="1">
                        <a:lnSpc>
                          <a:spcPct val="100000"/>
                        </a:lnSpc>
                        <a:spcBef>
                          <a:spcPts val="800"/>
                        </a:spcBef>
                        <a:spcAft>
                          <a:spcPts val="0"/>
                        </a:spcAft>
                        <a:buClrTx/>
                        <a:buSzTx/>
                        <a:buFont typeface="Arial" pitchFamily="34" charset="0"/>
                        <a:buNone/>
                        <a:tabLst/>
                        <a:defRPr/>
                      </a:pPr>
                      <a:r>
                        <a:rPr kumimoji="0" lang="it-IT" sz="2000" b="1" i="0" u="none" strike="noStrike" kern="1200" cap="none" spc="0" normalizeH="0" baseline="0" noProof="0" dirty="0" smtClean="0">
                          <a:ln>
                            <a:noFill/>
                          </a:ln>
                          <a:solidFill>
                            <a:srgbClr val="000000"/>
                          </a:solidFill>
                          <a:effectLst/>
                          <a:uLnTx/>
                          <a:uFillTx/>
                          <a:latin typeface="+mn-lt"/>
                          <a:ea typeface="+mn-ea"/>
                          <a:cs typeface="+mn-cs"/>
                        </a:rPr>
                        <a:t>REALISMO GNOSEOLOGICO E ONTOLOGICO</a:t>
                      </a:r>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426843191"/>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23528" y="260648"/>
            <a:ext cx="8424936" cy="6264696"/>
          </a:xfrm>
        </p:spPr>
        <p:txBody>
          <a:bodyPr>
            <a:normAutofit/>
          </a:bodyPr>
          <a:lstStyle/>
          <a:p>
            <a:pPr marL="0" algn="ctr"/>
            <a:r>
              <a:rPr lang="it-IT" sz="2000" dirty="0" smtClean="0"/>
              <a:t>DOVE STA L’ERRORE?</a:t>
            </a:r>
          </a:p>
          <a:p>
            <a:pPr marL="0" algn="ctr"/>
            <a:endParaRPr lang="it-IT" sz="2000" dirty="0"/>
          </a:p>
          <a:p>
            <a:pPr marL="0" algn="ctr"/>
            <a:endParaRPr lang="it-IT" sz="2000" dirty="0" smtClean="0"/>
          </a:p>
          <a:p>
            <a:pPr marL="0" algn="ctr"/>
            <a:endParaRPr lang="it-IT" sz="2000" dirty="0"/>
          </a:p>
          <a:p>
            <a:pPr marL="0" algn="ctr"/>
            <a:endParaRPr lang="it-IT" sz="2000" dirty="0" smtClean="0"/>
          </a:p>
          <a:p>
            <a:pPr marL="0" algn="ctr"/>
            <a:endParaRPr lang="it-IT" sz="2000" dirty="0"/>
          </a:p>
          <a:p>
            <a:pPr marL="0" algn="just"/>
            <a:endParaRPr lang="it-IT" sz="2000" b="0" dirty="0" smtClean="0"/>
          </a:p>
          <a:p>
            <a:pPr marL="0" algn="just"/>
            <a:endParaRPr lang="it-IT" sz="2000" b="0" dirty="0" smtClean="0"/>
          </a:p>
          <a:p>
            <a:pPr marL="0" algn="just"/>
            <a:r>
              <a:rPr lang="it-IT" sz="2000" b="0" dirty="0" smtClean="0"/>
              <a:t>La teoria della verità come «rivelazione», teoria di derivazione teologica, afferma che la verità è auto-evidente e che quindi le cause dell’errore vanno  ricercate nell’ambito della volontà, dell’interesse e del pregiudizio (cfr. la dottrina cartesiana della genesi pratica dell’errore).</a:t>
            </a:r>
          </a:p>
          <a:p>
            <a:pPr marL="0" algn="just"/>
            <a:endParaRPr lang="it-IT" sz="2000" dirty="0" smtClean="0"/>
          </a:p>
          <a:p>
            <a:pPr marL="0" algn="just"/>
            <a:r>
              <a:rPr lang="it-IT" sz="2000" dirty="0" smtClean="0"/>
              <a:t>Francesco Bacone </a:t>
            </a:r>
            <a:r>
              <a:rPr lang="it-IT" sz="2000" b="0" dirty="0" smtClean="0"/>
              <a:t>(1561-1626), filosofo e politico inglese, precursore della rivoluzione scientifica dell’età moderna, ha elaborato la </a:t>
            </a:r>
            <a:r>
              <a:rPr lang="it-IT" sz="2000" dirty="0" smtClean="0"/>
              <a:t>teoria degli «</a:t>
            </a:r>
            <a:r>
              <a:rPr lang="it-IT" sz="2000" dirty="0" err="1" smtClean="0"/>
              <a:t>idola</a:t>
            </a:r>
            <a:r>
              <a:rPr lang="it-IT" sz="2000" dirty="0" smtClean="0"/>
              <a:t>»</a:t>
            </a:r>
            <a:r>
              <a:rPr lang="it-IT" sz="2000" b="0" dirty="0" smtClean="0"/>
              <a:t>,</a:t>
            </a:r>
            <a:r>
              <a:rPr lang="it-IT" sz="2000" dirty="0" smtClean="0"/>
              <a:t> </a:t>
            </a:r>
            <a:r>
              <a:rPr lang="it-IT" sz="2000" b="0" dirty="0" smtClean="0"/>
              <a:t>che è un’affascinante dottrina dei vari tipi di errore.</a:t>
            </a:r>
          </a:p>
          <a:p>
            <a:pPr marL="0" algn="ctr"/>
            <a:endParaRPr lang="it-IT" sz="2000" dirty="0"/>
          </a:p>
        </p:txBody>
      </p:sp>
      <p:graphicFrame>
        <p:nvGraphicFramePr>
          <p:cNvPr id="2" name="Tabella 1"/>
          <p:cNvGraphicFramePr>
            <a:graphicFrameLocks noGrp="1"/>
          </p:cNvGraphicFramePr>
          <p:nvPr>
            <p:extLst>
              <p:ext uri="{D42A27DB-BD31-4B8C-83A1-F6EECF244321}">
                <p14:modId xmlns:p14="http://schemas.microsoft.com/office/powerpoint/2010/main" val="4080905640"/>
              </p:ext>
            </p:extLst>
          </p:nvPr>
        </p:nvGraphicFramePr>
        <p:xfrm>
          <a:off x="3048000" y="908720"/>
          <a:ext cx="3048000" cy="370840"/>
        </p:xfrm>
        <a:graphic>
          <a:graphicData uri="http://schemas.openxmlformats.org/drawingml/2006/table">
            <a:tbl>
              <a:tblPr firstRow="1" bandRow="1">
                <a:tableStyleId>{5C22544A-7EE6-4342-B048-85BDC9FD1C3A}</a:tableStyleId>
              </a:tblPr>
              <a:tblGrid>
                <a:gridCol w="3048000"/>
              </a:tblGrid>
              <a:tr h="370840">
                <a:tc>
                  <a:txBody>
                    <a:bodyPr/>
                    <a:lstStyle/>
                    <a:p>
                      <a:pPr algn="ctr"/>
                      <a:r>
                        <a:rPr lang="it-IT" dirty="0" smtClean="0">
                          <a:solidFill>
                            <a:sysClr val="windowText" lastClr="000000"/>
                          </a:solidFill>
                        </a:rPr>
                        <a:t>TEORIA DELLA VERITÀ</a:t>
                      </a:r>
                      <a:endParaRPr lang="it-IT" dirty="0">
                        <a:solidFill>
                          <a:sysClr val="windowText" lastClr="000000"/>
                        </a:solidFill>
                      </a:endParaRPr>
                    </a:p>
                  </a:txBody>
                  <a:tcPr>
                    <a:solidFill>
                      <a:schemeClr val="bg1"/>
                    </a:solidFill>
                  </a:tcPr>
                </a:tc>
              </a:tr>
            </a:tbl>
          </a:graphicData>
        </a:graphic>
      </p:graphicFrame>
      <p:sp>
        <p:nvSpPr>
          <p:cNvPr id="4" name="Freccia in giù 3"/>
          <p:cNvSpPr/>
          <p:nvPr/>
        </p:nvSpPr>
        <p:spPr>
          <a:xfrm>
            <a:off x="4377827" y="1412776"/>
            <a:ext cx="333751" cy="638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Tabella 4"/>
          <p:cNvGraphicFramePr>
            <a:graphicFrameLocks noGrp="1"/>
          </p:cNvGraphicFramePr>
          <p:nvPr>
            <p:extLst>
              <p:ext uri="{D42A27DB-BD31-4B8C-83A1-F6EECF244321}">
                <p14:modId xmlns:p14="http://schemas.microsoft.com/office/powerpoint/2010/main" val="4143978832"/>
              </p:ext>
            </p:extLst>
          </p:nvPr>
        </p:nvGraphicFramePr>
        <p:xfrm>
          <a:off x="3011996" y="2276872"/>
          <a:ext cx="3120008" cy="370840"/>
        </p:xfrm>
        <a:graphic>
          <a:graphicData uri="http://schemas.openxmlformats.org/drawingml/2006/table">
            <a:tbl>
              <a:tblPr firstRow="1" bandRow="1">
                <a:tableStyleId>{5C22544A-7EE6-4342-B048-85BDC9FD1C3A}</a:tableStyleId>
              </a:tblPr>
              <a:tblGrid>
                <a:gridCol w="3120008"/>
              </a:tblGrid>
              <a:tr h="370840">
                <a:tc>
                  <a:txBody>
                    <a:bodyPr/>
                    <a:lstStyle/>
                    <a:p>
                      <a:pPr algn="ctr"/>
                      <a:r>
                        <a:rPr lang="it-IT" dirty="0" smtClean="0">
                          <a:solidFill>
                            <a:sysClr val="windowText" lastClr="000000"/>
                          </a:solidFill>
                        </a:rPr>
                        <a:t>TEORIA DELL’ERRORE</a:t>
                      </a:r>
                      <a:endParaRPr lang="it-IT" dirty="0">
                        <a:solidFill>
                          <a:sysClr val="windowText" lastClr="000000"/>
                        </a:solidFill>
                      </a:endParaRPr>
                    </a:p>
                  </a:txBody>
                  <a:tcPr>
                    <a:solidFill>
                      <a:schemeClr val="bg1"/>
                    </a:solidFill>
                  </a:tcPr>
                </a:tc>
              </a:tr>
            </a:tbl>
          </a:graphicData>
        </a:graphic>
      </p:graphicFrame>
    </p:spTree>
    <p:extLst>
      <p:ext uri="{BB962C8B-B14F-4D97-AF65-F5344CB8AC3E}">
        <p14:creationId xmlns:p14="http://schemas.microsoft.com/office/powerpoint/2010/main" val="3595808379"/>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400" b="1" dirty="0" smtClean="0"/>
              <a:t>Due apologhi filosofici sulla </a:t>
            </a:r>
            <a:r>
              <a:rPr lang="it-IT" sz="2400" b="1" dirty="0" err="1" smtClean="0"/>
              <a:t>veritÀ</a:t>
            </a:r>
            <a:endParaRPr lang="it-IT" sz="2400" b="1" dirty="0"/>
          </a:p>
        </p:txBody>
      </p:sp>
      <p:sp>
        <p:nvSpPr>
          <p:cNvPr id="4" name="Segnaposto contenuto 3"/>
          <p:cNvSpPr>
            <a:spLocks noGrp="1"/>
          </p:cNvSpPr>
          <p:nvPr>
            <p:ph idx="1"/>
          </p:nvPr>
        </p:nvSpPr>
        <p:spPr>
          <a:xfrm>
            <a:off x="539552" y="980727"/>
            <a:ext cx="8208912" cy="5682997"/>
          </a:xfrm>
        </p:spPr>
        <p:txBody>
          <a:bodyPr>
            <a:normAutofit/>
          </a:bodyPr>
          <a:lstStyle/>
          <a:p>
            <a:pPr algn="ctr"/>
            <a:r>
              <a:rPr lang="it-IT" sz="2000" b="0" dirty="0" smtClean="0"/>
              <a:t>Dalla </a:t>
            </a:r>
            <a:r>
              <a:rPr lang="it-IT" sz="2000" b="0" i="1" dirty="0" smtClean="0"/>
              <a:t>Vita di Galileo</a:t>
            </a:r>
            <a:endParaRPr lang="it-IT" sz="2000" b="0" dirty="0" smtClean="0"/>
          </a:p>
          <a:p>
            <a:pPr algn="ctr"/>
            <a:r>
              <a:rPr lang="it-IT" sz="2000" b="0" dirty="0" smtClean="0"/>
              <a:t>di Bertolt Brecht (1898-1956)</a:t>
            </a:r>
          </a:p>
          <a:p>
            <a:pPr marL="0"/>
            <a:r>
              <a:rPr lang="it-IT" sz="2000" b="0" dirty="0" smtClean="0"/>
              <a:t>Un monacello: «Ma non credete che la verità – se verità è – si farà strada anche senza di noi?».                                                                                                               Galileo: «No, no, no! La verità riesce ad imporsi solo nella misura in cui noi la imponiamo: la vittoria della ragione non può che essere la vittoria di coloro che ragionano».</a:t>
            </a:r>
          </a:p>
          <a:p>
            <a:pPr marL="0"/>
            <a:endParaRPr lang="it-IT" sz="2000" b="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734" y="3773081"/>
            <a:ext cx="2448272" cy="275139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773081"/>
            <a:ext cx="2232248" cy="2874687"/>
          </a:xfrm>
          <a:prstGeom prst="rect">
            <a:avLst/>
          </a:prstGeom>
        </p:spPr>
      </p:pic>
    </p:spTree>
    <p:extLst>
      <p:ext uri="{BB962C8B-B14F-4D97-AF65-F5344CB8AC3E}">
        <p14:creationId xmlns:p14="http://schemas.microsoft.com/office/powerpoint/2010/main" val="74622475"/>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2960" y="188640"/>
            <a:ext cx="7925504" cy="725760"/>
          </a:xfrm>
        </p:spPr>
        <p:txBody>
          <a:bodyPr/>
          <a:lstStyle/>
          <a:p>
            <a:pPr algn="ctr"/>
            <a:r>
              <a:rPr lang="it-IT" sz="2400" b="1" dirty="0" smtClean="0"/>
              <a:t>Una domanda e un’obiezione </a:t>
            </a:r>
            <a:br>
              <a:rPr lang="it-IT" sz="2400" b="1" dirty="0" smtClean="0"/>
            </a:br>
            <a:r>
              <a:rPr lang="it-IT" sz="2400" b="1" dirty="0" smtClean="0"/>
              <a:t>di </a:t>
            </a:r>
            <a:r>
              <a:rPr lang="it-IT" sz="2400" b="1" dirty="0" err="1" smtClean="0"/>
              <a:t>ludwig</a:t>
            </a:r>
            <a:r>
              <a:rPr lang="it-IT" sz="2400" b="1" dirty="0" smtClean="0"/>
              <a:t> </a:t>
            </a:r>
            <a:r>
              <a:rPr lang="it-IT" sz="2400" b="1" dirty="0" err="1" smtClean="0"/>
              <a:t>wittgenstein</a:t>
            </a:r>
            <a:endParaRPr lang="it-IT" sz="2400" b="1" dirty="0"/>
          </a:p>
        </p:txBody>
      </p:sp>
      <p:sp>
        <p:nvSpPr>
          <p:cNvPr id="4" name="Segnaposto contenuto 3"/>
          <p:cNvSpPr>
            <a:spLocks noGrp="1"/>
          </p:cNvSpPr>
          <p:nvPr>
            <p:ph idx="1"/>
          </p:nvPr>
        </p:nvSpPr>
        <p:spPr>
          <a:xfrm>
            <a:off x="611560" y="1100628"/>
            <a:ext cx="7992888" cy="5136684"/>
          </a:xfrm>
        </p:spPr>
        <p:txBody>
          <a:bodyPr>
            <a:normAutofit/>
          </a:bodyPr>
          <a:lstStyle/>
          <a:p>
            <a:pPr marL="0" algn="just"/>
            <a:endParaRPr lang="it-IT" sz="2000" b="0" dirty="0" smtClean="0"/>
          </a:p>
          <a:p>
            <a:pPr marL="0" algn="just"/>
            <a:r>
              <a:rPr lang="it-IT" sz="2000" b="0" dirty="0" smtClean="0"/>
              <a:t>Si racconta che Ludwig Wittgenstein (1889-1951), filosofo e logico austriaco, domandò a un collega perché la gente considerasse più naturale che il Sole ruotasse intorno alla Terra e non il contrario. Alla risposta che semplicemente sembrava così, domandò che cosa sarebbe sembrato se la Terra si fosse mossa intorno al Sole.</a:t>
            </a:r>
          </a:p>
          <a:p>
            <a:pPr marL="0" algn="just"/>
            <a:endParaRPr lang="it-IT" sz="2000" b="0" dirty="0" smtClean="0"/>
          </a:p>
          <a:p>
            <a:pPr marL="0" algn="just"/>
            <a:r>
              <a:rPr lang="it-IT" sz="2000" b="0" dirty="0" smtClean="0"/>
              <a:t>L’apologo è tratto dal libro di Terry </a:t>
            </a:r>
            <a:r>
              <a:rPr lang="it-IT" sz="2000" b="0" dirty="0" err="1" smtClean="0"/>
              <a:t>Eagleton</a:t>
            </a:r>
            <a:r>
              <a:rPr lang="it-IT" sz="2000" b="0" dirty="0" smtClean="0"/>
              <a:t> </a:t>
            </a:r>
            <a:r>
              <a:rPr lang="it-IT" sz="2000" b="0" i="1" dirty="0" smtClean="0"/>
              <a:t>Che cos’è l’ideologia</a:t>
            </a:r>
            <a:r>
              <a:rPr lang="it-IT" sz="2000" b="0" dirty="0" smtClean="0"/>
              <a:t> e mostra che la filosofia va concepita e praticata come esercizio di una razionalità critica la quale, servendosi di ipotesi controfattuali, scopre nuove dimensioni, prima insospettate, della realtà e della razionalità.</a:t>
            </a:r>
            <a:endParaRPr lang="it-IT" sz="2000" b="0" dirty="0"/>
          </a:p>
        </p:txBody>
      </p:sp>
    </p:spTree>
    <p:extLst>
      <p:ext uri="{BB962C8B-B14F-4D97-AF65-F5344CB8AC3E}">
        <p14:creationId xmlns:p14="http://schemas.microsoft.com/office/powerpoint/2010/main" val="31175410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611560" y="548680"/>
            <a:ext cx="7992888" cy="5688632"/>
          </a:xfrm>
        </p:spPr>
        <p:txBody>
          <a:bodyPr>
            <a:normAutofit/>
          </a:bodyPr>
          <a:lstStyle/>
          <a:p>
            <a:pPr marL="0" algn="just"/>
            <a:r>
              <a:rPr lang="it-IT" sz="2800" b="0" dirty="0" smtClean="0"/>
              <a:t>«Io sono uno studioso e sento tutta la sete di conoscere che può sentire un uomo. Vi fu un tempo nel quale io credetti che questo costituisse tutto il valore dell’umanità; allora io sprezzavo il popolo che è ignorante. È Rousseau che mi ha disingannato. Quella superiorità illusoria è svanita; ho imparato che la scienza per sé è inutile, se non serve a mettere in valore l’umanità».</a:t>
            </a:r>
          </a:p>
          <a:p>
            <a:pPr marL="0" algn="r"/>
            <a:endParaRPr lang="it-IT" sz="2800" b="0" dirty="0" smtClean="0"/>
          </a:p>
          <a:p>
            <a:pPr marL="0" algn="r"/>
            <a:r>
              <a:rPr lang="it-IT" sz="2800" b="0" dirty="0" smtClean="0"/>
              <a:t>Immanuel Kant</a:t>
            </a:r>
            <a:endParaRPr lang="it-IT" sz="2800" b="0" dirty="0"/>
          </a:p>
        </p:txBody>
      </p:sp>
    </p:spTree>
    <p:extLst>
      <p:ext uri="{BB962C8B-B14F-4D97-AF65-F5344CB8AC3E}">
        <p14:creationId xmlns:p14="http://schemas.microsoft.com/office/powerpoint/2010/main" val="888870755"/>
      </p:ext>
    </p:extLst>
  </p:cSld>
  <p:clrMapOvr>
    <a:masterClrMapping/>
  </p:clrMapOvr>
  <mc:AlternateContent xmlns:mc="http://schemas.openxmlformats.org/markup-compatibility/2006" xmlns:p14="http://schemas.microsoft.com/office/powerpoint/2010/main">
    <mc:Choice Requires="p14">
      <p:transition spd="slow" p14:dur="2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611560" y="1196752"/>
            <a:ext cx="7992888" cy="4536504"/>
          </a:xfrm>
        </p:spPr>
        <p:txBody>
          <a:bodyPr>
            <a:normAutofit/>
          </a:bodyPr>
          <a:lstStyle/>
          <a:p>
            <a:pPr marL="0" algn="ctr"/>
            <a:r>
              <a:rPr lang="it-IT" sz="2800" b="0" dirty="0" smtClean="0"/>
              <a:t>Tutto è più semplice</a:t>
            </a:r>
          </a:p>
          <a:p>
            <a:pPr marL="0" algn="ctr"/>
            <a:r>
              <a:rPr lang="it-IT" sz="2800" b="0" dirty="0"/>
              <a:t>d</a:t>
            </a:r>
            <a:r>
              <a:rPr lang="it-IT" sz="2800" b="0" dirty="0" smtClean="0"/>
              <a:t>i quanto pensi</a:t>
            </a:r>
          </a:p>
          <a:p>
            <a:pPr marL="0" algn="ctr"/>
            <a:r>
              <a:rPr lang="it-IT" sz="2800" b="0" dirty="0" smtClean="0"/>
              <a:t>ed allo stesso tempo</a:t>
            </a:r>
          </a:p>
          <a:p>
            <a:pPr marL="0" algn="ctr"/>
            <a:r>
              <a:rPr lang="it-IT" sz="2800" b="0" dirty="0"/>
              <a:t>p</a:t>
            </a:r>
            <a:r>
              <a:rPr lang="it-IT" sz="2800" b="0" dirty="0" smtClean="0"/>
              <a:t>iù complesso</a:t>
            </a:r>
          </a:p>
          <a:p>
            <a:pPr marL="0" algn="ctr"/>
            <a:r>
              <a:rPr lang="it-IT" sz="2800" b="0" dirty="0" smtClean="0"/>
              <a:t>di quanto immagini.</a:t>
            </a:r>
          </a:p>
          <a:p>
            <a:pPr marL="0" algn="ctr"/>
            <a:endParaRPr lang="it-IT" sz="2800" b="0" dirty="0"/>
          </a:p>
          <a:p>
            <a:pPr marL="0" algn="r"/>
            <a:r>
              <a:rPr lang="it-IT" sz="2800" b="0" dirty="0" smtClean="0"/>
              <a:t>Wolfgang Goethe</a:t>
            </a:r>
            <a:endParaRPr lang="it-IT" sz="2800" b="0" dirty="0"/>
          </a:p>
        </p:txBody>
      </p:sp>
    </p:spTree>
    <p:extLst>
      <p:ext uri="{BB962C8B-B14F-4D97-AF65-F5344CB8AC3E}">
        <p14:creationId xmlns:p14="http://schemas.microsoft.com/office/powerpoint/2010/main" val="133545225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204" t="1154" r="2202" b="64740"/>
          <a:stretch/>
        </p:blipFill>
        <p:spPr>
          <a:xfrm>
            <a:off x="2555776" y="2204864"/>
            <a:ext cx="4384737" cy="1368152"/>
          </a:xfrm>
        </p:spPr>
      </p:pic>
      <p:sp>
        <p:nvSpPr>
          <p:cNvPr id="6" name="Segnaposto contenuto 5"/>
          <p:cNvSpPr>
            <a:spLocks noGrp="1"/>
          </p:cNvSpPr>
          <p:nvPr>
            <p:ph sz="half" idx="2"/>
          </p:nvPr>
        </p:nvSpPr>
        <p:spPr>
          <a:xfrm>
            <a:off x="395536" y="1124744"/>
            <a:ext cx="8280920" cy="5328592"/>
          </a:xfrm>
        </p:spPr>
        <p:txBody>
          <a:bodyPr>
            <a:normAutofit/>
          </a:bodyPr>
          <a:lstStyle/>
          <a:p>
            <a:pPr>
              <a:buClr>
                <a:schemeClr val="tx1"/>
              </a:buClr>
              <a:buFont typeface="Wingdings" pitchFamily="2" charset="2"/>
              <a:buChar char="§"/>
            </a:pPr>
            <a:r>
              <a:rPr lang="it-IT" sz="2000" b="0" dirty="0" smtClean="0"/>
              <a:t>REALISMO: esiste una realtà indipendente dal pensiero ma da esso conoscibile; vi è una sola descrizione vera della realtà e la verità consiste in una forma di corrispondenza.</a:t>
            </a:r>
          </a:p>
          <a:p>
            <a:pPr marL="0" indent="0">
              <a:buClr>
                <a:schemeClr val="tx1"/>
              </a:buClr>
            </a:pPr>
            <a:endParaRPr lang="it-IT" sz="2000" b="0" dirty="0" smtClean="0"/>
          </a:p>
          <a:p>
            <a:pPr marL="0" indent="0">
              <a:buClr>
                <a:schemeClr val="tx1"/>
              </a:buClr>
            </a:pPr>
            <a:endParaRPr lang="it-IT" sz="2000" b="0" dirty="0" smtClean="0"/>
          </a:p>
          <a:p>
            <a:pPr marL="0" indent="0">
              <a:buClr>
                <a:schemeClr val="tx1"/>
              </a:buClr>
            </a:pPr>
            <a:endParaRPr lang="it-IT" sz="2000" b="0" dirty="0" smtClean="0"/>
          </a:p>
          <a:p>
            <a:pPr>
              <a:buClr>
                <a:schemeClr val="tx1"/>
              </a:buClr>
              <a:buFont typeface="Wingdings" pitchFamily="2" charset="2"/>
              <a:buChar char="§"/>
            </a:pPr>
            <a:endParaRPr lang="it-IT" sz="2000" b="0" dirty="0" smtClean="0"/>
          </a:p>
          <a:p>
            <a:pPr>
              <a:buClr>
                <a:schemeClr val="tx1"/>
              </a:buClr>
              <a:buFont typeface="Wingdings" pitchFamily="2" charset="2"/>
              <a:buChar char="§"/>
            </a:pPr>
            <a:r>
              <a:rPr lang="it-IT" sz="2000" b="0" dirty="0" smtClean="0"/>
              <a:t>CONVENZIONALISMO: la verità di una scienza dipende sempre da un precedente accordo (esplicito o tacito) stipulato da coloro che devono farne uso (= strumentalismo).</a:t>
            </a:r>
          </a:p>
          <a:p>
            <a:pPr marL="0" indent="0">
              <a:buClr>
                <a:schemeClr val="tx1"/>
              </a:buClr>
            </a:pPr>
            <a:endParaRPr lang="it-IT" sz="2000" b="0" dirty="0" smtClean="0"/>
          </a:p>
          <a:p>
            <a:pPr>
              <a:buClr>
                <a:schemeClr val="tx1"/>
              </a:buClr>
              <a:buFont typeface="Wingdings" pitchFamily="2" charset="2"/>
              <a:buChar char="§"/>
            </a:pPr>
            <a:endParaRPr lang="it-IT" sz="2000" b="0" dirty="0" smtClean="0"/>
          </a:p>
          <a:p>
            <a:pPr marL="237744" lvl="2" indent="0">
              <a:buClr>
                <a:schemeClr val="tx1"/>
              </a:buClr>
              <a:buNone/>
            </a:pPr>
            <a:endParaRPr lang="it-IT" b="0" dirty="0"/>
          </a:p>
        </p:txBody>
      </p:sp>
      <p:sp>
        <p:nvSpPr>
          <p:cNvPr id="2" name="Titolo 1"/>
          <p:cNvSpPr>
            <a:spLocks noGrp="1"/>
          </p:cNvSpPr>
          <p:nvPr>
            <p:ph type="title"/>
          </p:nvPr>
        </p:nvSpPr>
        <p:spPr>
          <a:xfrm>
            <a:off x="822960" y="188640"/>
            <a:ext cx="7520940" cy="725760"/>
          </a:xfrm>
        </p:spPr>
        <p:txBody>
          <a:bodyPr>
            <a:normAutofit/>
          </a:bodyPr>
          <a:lstStyle/>
          <a:p>
            <a:r>
              <a:rPr lang="it-IT" sz="2000" b="1" dirty="0" smtClean="0"/>
              <a:t>TRA REALISMO E CONVENZIONALISMO: NASCITA DELLA SCIENZA  MODERNA E «COMPROMESSO BELLARMINIANO»</a:t>
            </a:r>
            <a:endParaRPr lang="it-IT" sz="2000" b="1" dirty="0"/>
          </a:p>
        </p:txBody>
      </p:sp>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5953" t="36288" r="5953" b="35851"/>
          <a:stretch/>
        </p:blipFill>
        <p:spPr>
          <a:xfrm>
            <a:off x="2555776" y="5013176"/>
            <a:ext cx="4113568" cy="1296144"/>
          </a:xfrm>
          <a:prstGeom prst="rect">
            <a:avLst/>
          </a:prstGeom>
        </p:spPr>
      </p:pic>
    </p:spTree>
    <p:extLst>
      <p:ext uri="{BB962C8B-B14F-4D97-AF65-F5344CB8AC3E}">
        <p14:creationId xmlns:p14="http://schemas.microsoft.com/office/powerpoint/2010/main" val="117104405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611560" y="548680"/>
            <a:ext cx="7992888" cy="5544616"/>
          </a:xfrm>
        </p:spPr>
        <p:txBody>
          <a:bodyPr>
            <a:normAutofit/>
          </a:bodyPr>
          <a:lstStyle/>
          <a:p>
            <a:pPr marL="0" algn="ctr"/>
            <a:r>
              <a:rPr lang="it-IT" sz="2400" dirty="0" smtClean="0"/>
              <a:t>INDICAZIONI BIBLIOGRAFICHE</a:t>
            </a:r>
          </a:p>
          <a:p>
            <a:pPr marL="0" algn="ctr"/>
            <a:endParaRPr lang="it-IT" sz="2400" b="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556792"/>
            <a:ext cx="2695575" cy="4438650"/>
          </a:xfrm>
          <a:prstGeom prst="rect">
            <a:avLst/>
          </a:prstGeom>
        </p:spPr>
      </p:pic>
    </p:spTree>
    <p:extLst>
      <p:ext uri="{BB962C8B-B14F-4D97-AF65-F5344CB8AC3E}">
        <p14:creationId xmlns:p14="http://schemas.microsoft.com/office/powerpoint/2010/main" val="1883772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611560" y="548680"/>
            <a:ext cx="7992888" cy="5544616"/>
          </a:xfrm>
        </p:spPr>
        <p:txBody>
          <a:bodyPr>
            <a:normAutofit/>
          </a:bodyPr>
          <a:lstStyle/>
          <a:p>
            <a:pPr marL="0" algn="ctr"/>
            <a:endParaRPr lang="it-IT" sz="2400" b="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635221"/>
            <a:ext cx="3079840" cy="4360222"/>
          </a:xfrm>
          <a:prstGeom prst="rect">
            <a:avLst/>
          </a:prstGeom>
        </p:spPr>
      </p:pic>
    </p:spTree>
    <p:extLst>
      <p:ext uri="{BB962C8B-B14F-4D97-AF65-F5344CB8AC3E}">
        <p14:creationId xmlns:p14="http://schemas.microsoft.com/office/powerpoint/2010/main" val="140399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1193015"/>
            <a:ext cx="2857488" cy="4471969"/>
          </a:xfrm>
        </p:spPr>
      </p:pic>
    </p:spTree>
    <p:extLst>
      <p:ext uri="{BB962C8B-B14F-4D97-AF65-F5344CB8AC3E}">
        <p14:creationId xmlns:p14="http://schemas.microsoft.com/office/powerpoint/2010/main" val="2299981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7212" y="1184275"/>
            <a:ext cx="2971800" cy="4752975"/>
          </a:xfrm>
        </p:spPr>
      </p:pic>
    </p:spTree>
    <p:extLst>
      <p:ext uri="{BB962C8B-B14F-4D97-AF65-F5344CB8AC3E}">
        <p14:creationId xmlns:p14="http://schemas.microsoft.com/office/powerpoint/2010/main" val="2157740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340768"/>
            <a:ext cx="3241681" cy="4603186"/>
          </a:xfrm>
        </p:spPr>
      </p:pic>
    </p:spTree>
    <p:extLst>
      <p:ext uri="{BB962C8B-B14F-4D97-AF65-F5344CB8AC3E}">
        <p14:creationId xmlns:p14="http://schemas.microsoft.com/office/powerpoint/2010/main" val="2610290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476672"/>
            <a:ext cx="7520940" cy="3579849"/>
          </a:xfrm>
        </p:spPr>
        <p:txBody>
          <a:bodyPr anchor="t">
            <a:normAutofit/>
          </a:bodyPr>
          <a:lstStyle/>
          <a:p>
            <a:pPr marL="0" algn="just"/>
            <a:r>
              <a:rPr lang="it-IT" sz="2000" b="0" dirty="0" smtClean="0"/>
              <a:t>Il dibattito-scontro tra «realisti» e «convenzionalisti» è vecchio quanto la scienza. Basti pensare che il </a:t>
            </a:r>
            <a:r>
              <a:rPr lang="it-IT" sz="2000" b="0" i="1" dirty="0" smtClean="0"/>
              <a:t>De </a:t>
            </a:r>
            <a:r>
              <a:rPr lang="it-IT" sz="2000" b="0" i="1" dirty="0" err="1"/>
              <a:t>r</a:t>
            </a:r>
            <a:r>
              <a:rPr lang="it-IT" sz="2000" b="0" i="1" dirty="0" err="1" smtClean="0"/>
              <a:t>evolutionibus</a:t>
            </a:r>
            <a:r>
              <a:rPr lang="it-IT" sz="2000" b="0" i="1" dirty="0" smtClean="0"/>
              <a:t> </a:t>
            </a:r>
            <a:r>
              <a:rPr lang="it-IT" sz="2000" b="0" i="1" dirty="0" err="1" smtClean="0"/>
              <a:t>orbium</a:t>
            </a:r>
            <a:r>
              <a:rPr lang="it-IT" sz="2000" b="0" i="1" dirty="0" smtClean="0"/>
              <a:t> </a:t>
            </a:r>
            <a:r>
              <a:rPr lang="it-IT" sz="2000" b="0" i="1" dirty="0" err="1" smtClean="0"/>
              <a:t>coelestium</a:t>
            </a:r>
            <a:r>
              <a:rPr lang="it-IT" sz="2000" b="0" i="1" dirty="0" smtClean="0"/>
              <a:t> </a:t>
            </a:r>
            <a:r>
              <a:rPr lang="it-IT" sz="2000" b="0" dirty="0" smtClean="0"/>
              <a:t>(1543) di Niccolò Copernico è stato scritto da un realista, ma contiene la prefazione di </a:t>
            </a:r>
            <a:r>
              <a:rPr lang="it-IT" sz="2000" b="0" dirty="0" err="1" smtClean="0"/>
              <a:t>Osiander</a:t>
            </a:r>
            <a:r>
              <a:rPr lang="it-IT" sz="2000" b="0" dirty="0" smtClean="0"/>
              <a:t>, che è di netta impostazione </a:t>
            </a:r>
            <a:r>
              <a:rPr lang="it-IT" sz="2000" b="0" dirty="0" err="1" smtClean="0"/>
              <a:t>convenzionalistica</a:t>
            </a:r>
            <a:r>
              <a:rPr lang="it-IT" sz="2000" b="0" dirty="0" smtClean="0"/>
              <a:t>.</a:t>
            </a:r>
          </a:p>
          <a:p>
            <a:pPr marL="0" algn="just"/>
            <a:r>
              <a:rPr lang="it-IT" sz="2000" b="0" dirty="0" smtClean="0"/>
              <a:t>In tale prefazione, intitolata «Ad </a:t>
            </a:r>
            <a:r>
              <a:rPr lang="it-IT" sz="2000" b="0" dirty="0" err="1" smtClean="0"/>
              <a:t>lectorem</a:t>
            </a:r>
            <a:r>
              <a:rPr lang="it-IT" sz="2000" b="0" dirty="0" smtClean="0"/>
              <a:t> de </a:t>
            </a:r>
            <a:r>
              <a:rPr lang="it-IT" sz="2000" b="0" dirty="0" err="1" smtClean="0"/>
              <a:t>hypothesibus</a:t>
            </a:r>
            <a:r>
              <a:rPr lang="it-IT" sz="2000" b="0" dirty="0" smtClean="0"/>
              <a:t> </a:t>
            </a:r>
            <a:r>
              <a:rPr lang="it-IT" sz="2000" b="0" dirty="0" err="1" smtClean="0"/>
              <a:t>huius</a:t>
            </a:r>
            <a:r>
              <a:rPr lang="it-IT" sz="2000" b="0" dirty="0" smtClean="0"/>
              <a:t> </a:t>
            </a:r>
            <a:r>
              <a:rPr lang="it-IT" sz="2000" b="0" dirty="0" err="1" smtClean="0"/>
              <a:t>operis</a:t>
            </a:r>
            <a:r>
              <a:rPr lang="it-IT" sz="2000" b="0" dirty="0" smtClean="0"/>
              <a:t>», </a:t>
            </a:r>
            <a:r>
              <a:rPr lang="it-IT" sz="2000" b="0" dirty="0" err="1" smtClean="0"/>
              <a:t>Osiander</a:t>
            </a:r>
            <a:r>
              <a:rPr lang="it-IT" sz="2000" b="0" dirty="0" smtClean="0"/>
              <a:t> sminuisce il lavoro di Copernico sostenendo che esso non intende essere una descrizione vera dell’universo, alternativa a quella tolemaica, ma solo un’ipotesi matematica           (= convenzionalismo) diretta a semplificare i complessi calcoli che la visione geocentrica implicava (= strumentalismo)</a:t>
            </a:r>
            <a:endParaRPr lang="it-IT" sz="2000" b="0" dirty="0"/>
          </a:p>
        </p:txBody>
      </p:sp>
    </p:spTree>
    <p:extLst>
      <p:ext uri="{BB962C8B-B14F-4D97-AF65-F5344CB8AC3E}">
        <p14:creationId xmlns:p14="http://schemas.microsoft.com/office/powerpoint/2010/main" val="12598098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352928" cy="6048672"/>
          </a:xfrm>
        </p:spPr>
        <p:txBody>
          <a:bodyPr anchor="t">
            <a:normAutofit fontScale="92500" lnSpcReduction="10000"/>
          </a:bodyPr>
          <a:lstStyle/>
          <a:p>
            <a:pPr marL="0" algn="just"/>
            <a:r>
              <a:rPr lang="it-IT" sz="2000" b="0" dirty="0" smtClean="0"/>
              <a:t>   La tesi convenzionalista di </a:t>
            </a:r>
            <a:r>
              <a:rPr lang="it-IT" sz="2000" b="0" dirty="0" err="1" smtClean="0"/>
              <a:t>Osiander</a:t>
            </a:r>
            <a:r>
              <a:rPr lang="it-IT" sz="2000" b="0" dirty="0" smtClean="0"/>
              <a:t> sarà ripresa e fatta propria dal cardinale </a:t>
            </a:r>
            <a:r>
              <a:rPr lang="it-IT" sz="2000" b="0" dirty="0" err="1" smtClean="0"/>
              <a:t>Bellarmino</a:t>
            </a:r>
            <a:r>
              <a:rPr lang="it-IT" sz="2000" b="0" dirty="0" smtClean="0"/>
              <a:t> nella polemica e nel processo contro Galileo (1564-1642), sostenitore della tesi realista. L’esito di tale vicenda sarà il «compromesso </a:t>
            </a:r>
            <a:r>
              <a:rPr lang="it-IT" sz="2000" b="0" dirty="0" err="1" smtClean="0"/>
              <a:t>bellarminiano</a:t>
            </a:r>
            <a:r>
              <a:rPr lang="it-IT" sz="2000" b="0" dirty="0" smtClean="0"/>
              <a:t>».</a:t>
            </a:r>
          </a:p>
          <a:p>
            <a:pPr marL="0" algn="ctr"/>
            <a:endParaRPr lang="it-IT" sz="2000" dirty="0" smtClean="0"/>
          </a:p>
          <a:p>
            <a:pPr marL="0" algn="ctr"/>
            <a:r>
              <a:rPr lang="it-IT" sz="2000" dirty="0" smtClean="0"/>
              <a:t>Il «compromesso </a:t>
            </a:r>
            <a:r>
              <a:rPr lang="it-IT" sz="2000" dirty="0" err="1" smtClean="0"/>
              <a:t>bellarminiano</a:t>
            </a:r>
            <a:r>
              <a:rPr lang="it-IT" sz="2000" dirty="0" smtClean="0"/>
              <a:t>»</a:t>
            </a:r>
          </a:p>
          <a:p>
            <a:pPr marL="0" algn="ctr"/>
            <a:endParaRPr lang="it-IT" sz="2000" b="0" dirty="0"/>
          </a:p>
          <a:p>
            <a:pPr marL="0" algn="ctr"/>
            <a:r>
              <a:rPr lang="it-IT" sz="2000" dirty="0" smtClean="0"/>
              <a:t>Un’interpretazione convenzionalista dell’eliocentrismo copernicano</a:t>
            </a:r>
          </a:p>
          <a:p>
            <a:pPr marL="0" algn="ctr"/>
            <a:endParaRPr lang="it-IT" sz="2000" b="0" dirty="0" smtClean="0"/>
          </a:p>
          <a:p>
            <a:pPr marL="0" algn="ctr"/>
            <a:r>
              <a:rPr lang="it-IT" sz="2000" dirty="0" smtClean="0"/>
              <a:t>Una difesa intransigente dell’ontologia religiosa geocentrica</a:t>
            </a:r>
            <a:r>
              <a:rPr lang="it-IT" sz="2000" b="0" dirty="0" smtClean="0"/>
              <a:t>:                   </a:t>
            </a:r>
          </a:p>
          <a:p>
            <a:pPr marL="0" algn="ctr"/>
            <a:endParaRPr lang="it-IT" sz="2000" b="0" dirty="0"/>
          </a:p>
          <a:p>
            <a:pPr marL="0" algn="just"/>
            <a:r>
              <a:rPr lang="it-IT" b="0" dirty="0" smtClean="0"/>
              <a:t>«Allora Giosuè parlò al Signore, il giorno che il Signore diede gli Amorei in mano ai figli d’Israele, e disse in presenza d’Israele: «Sole, fermati su </a:t>
            </a:r>
            <a:r>
              <a:rPr lang="it-IT" b="0" dirty="0" err="1" smtClean="0"/>
              <a:t>Gabaon</a:t>
            </a:r>
            <a:r>
              <a:rPr lang="it-IT" b="0" dirty="0" smtClean="0"/>
              <a:t>, e tu, luna, sulla valle di </a:t>
            </a:r>
            <a:r>
              <a:rPr lang="it-IT" b="0" dirty="0" err="1" smtClean="0"/>
              <a:t>Aialon</a:t>
            </a:r>
            <a:r>
              <a:rPr lang="it-IT" b="0" dirty="0" smtClean="0"/>
              <a:t>!». E il sole si fermò, e la luna rimase al suo posto, </a:t>
            </a:r>
            <a:r>
              <a:rPr lang="it-IT" b="0" dirty="0" err="1" smtClean="0"/>
              <a:t>finchè</a:t>
            </a:r>
            <a:r>
              <a:rPr lang="it-IT" b="0" dirty="0" smtClean="0"/>
              <a:t> la nazione si fu vendicata dei suoi nemici. Questo non sta forse scritto nel libro del Giusto? E il sole si fermò in mezzo al cielo e non si affrettò a </a:t>
            </a:r>
            <a:r>
              <a:rPr lang="it-IT" b="0" dirty="0" err="1" smtClean="0"/>
              <a:t>tramonatre</a:t>
            </a:r>
            <a:r>
              <a:rPr lang="it-IT" b="0" dirty="0" smtClean="0"/>
              <a:t> per quasi un giorno intero» (Giosuè 10: 12-13).</a:t>
            </a:r>
          </a:p>
          <a:p>
            <a:pPr marL="0" algn="just"/>
            <a:endParaRPr lang="it-IT" sz="2000" b="0" dirty="0"/>
          </a:p>
          <a:p>
            <a:pPr marL="0" algn="just"/>
            <a:r>
              <a:rPr lang="it-IT" sz="2000" b="0" dirty="0" smtClean="0"/>
              <a:t>Il «compromesso </a:t>
            </a:r>
            <a:r>
              <a:rPr lang="it-IT" sz="2000" b="0" dirty="0" err="1" smtClean="0"/>
              <a:t>bellarminiano</a:t>
            </a:r>
            <a:r>
              <a:rPr lang="it-IT" sz="2000" b="0" dirty="0" smtClean="0"/>
              <a:t>» pesa ancora oggi sulla scienza contemporanea, i cui principali rappresentanti sono in maggioranza sostenitori della tesi convenzionalista (</a:t>
            </a:r>
            <a:r>
              <a:rPr lang="it-IT" sz="2000" b="0" dirty="0" err="1" smtClean="0"/>
              <a:t>Poincaré</a:t>
            </a:r>
            <a:r>
              <a:rPr lang="it-IT" sz="2000" b="0" dirty="0" smtClean="0"/>
              <a:t>, </a:t>
            </a:r>
            <a:r>
              <a:rPr lang="it-IT" sz="2000" b="0" dirty="0" err="1" smtClean="0"/>
              <a:t>Duhem</a:t>
            </a:r>
            <a:r>
              <a:rPr lang="it-IT" sz="2000" b="0" dirty="0" smtClean="0"/>
              <a:t>, </a:t>
            </a:r>
            <a:r>
              <a:rPr lang="it-IT" sz="2000" b="0" dirty="0" err="1" smtClean="0"/>
              <a:t>Heisenberg</a:t>
            </a:r>
            <a:r>
              <a:rPr lang="it-IT" sz="2000" b="0" dirty="0" smtClean="0"/>
              <a:t>, </a:t>
            </a:r>
            <a:r>
              <a:rPr lang="it-IT" sz="2000" b="0" dirty="0" err="1" smtClean="0"/>
              <a:t>Bohr</a:t>
            </a:r>
            <a:r>
              <a:rPr lang="it-IT" sz="2000" b="0" dirty="0" smtClean="0"/>
              <a:t>). Ma fra i sostenitori della tesi realista vi sono rappresentanti illustri (Einstein, De Broglie, Fermi).</a:t>
            </a:r>
          </a:p>
          <a:p>
            <a:pPr marL="0" algn="ctr"/>
            <a:endParaRPr lang="it-IT" b="0" dirty="0"/>
          </a:p>
          <a:p>
            <a:pPr marL="0" algn="just"/>
            <a:endParaRPr lang="it-IT" sz="2000" b="0" dirty="0"/>
          </a:p>
        </p:txBody>
      </p:sp>
      <p:cxnSp>
        <p:nvCxnSpPr>
          <p:cNvPr id="5" name="Connettore 2 4"/>
          <p:cNvCxnSpPr/>
          <p:nvPr/>
        </p:nvCxnSpPr>
        <p:spPr>
          <a:xfrm>
            <a:off x="4572000" y="1844824"/>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572000" y="2568869"/>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00428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2960" y="365760"/>
            <a:ext cx="7637472" cy="548640"/>
          </a:xfrm>
        </p:spPr>
        <p:txBody>
          <a:bodyPr/>
          <a:lstStyle/>
          <a:p>
            <a:pPr algn="ctr"/>
            <a:r>
              <a:rPr lang="it-IT" sz="2000" b="1" dirty="0" smtClean="0"/>
              <a:t>Un ragionamento errato di galileo</a:t>
            </a:r>
            <a:endParaRPr lang="it-IT" sz="2000" b="1" dirty="0"/>
          </a:p>
        </p:txBody>
      </p:sp>
      <p:sp>
        <p:nvSpPr>
          <p:cNvPr id="3" name="Segnaposto contenuto 2"/>
          <p:cNvSpPr>
            <a:spLocks noGrp="1"/>
          </p:cNvSpPr>
          <p:nvPr>
            <p:ph idx="1"/>
          </p:nvPr>
        </p:nvSpPr>
        <p:spPr>
          <a:xfrm>
            <a:off x="822960" y="1100628"/>
            <a:ext cx="7520940" cy="4632628"/>
          </a:xfrm>
        </p:spPr>
        <p:txBody>
          <a:bodyPr anchor="t">
            <a:normAutofit/>
          </a:bodyPr>
          <a:lstStyle/>
          <a:p>
            <a:pPr marL="0" algn="just">
              <a:buFont typeface="Arial" pitchFamily="34" charset="0"/>
              <a:buChar char="•"/>
            </a:pPr>
            <a:r>
              <a:rPr lang="it-IT" sz="2000" b="0" dirty="0" smtClean="0"/>
              <a:t>Fra</a:t>
            </a:r>
            <a:r>
              <a:rPr lang="it-IT" b="0" dirty="0" smtClean="0"/>
              <a:t> </a:t>
            </a:r>
            <a:r>
              <a:rPr lang="it-IT" sz="2000" b="0" dirty="0" smtClean="0"/>
              <a:t>i motivi per cui gli intellettuali del tempo riluttavano ad accettare le concezioni astronomiche di Galileo vi erano veri e propri errori di logica.</a:t>
            </a:r>
          </a:p>
          <a:p>
            <a:pPr marL="0" algn="just">
              <a:buFont typeface="Arial" pitchFamily="34" charset="0"/>
              <a:buChar char="•"/>
            </a:pPr>
            <a:r>
              <a:rPr lang="it-IT" sz="2000" b="0" dirty="0" smtClean="0"/>
              <a:t>Nella difesa del sistema eliocentrico Galileo aveva usato un ragionamento di questo tipo:</a:t>
            </a:r>
          </a:p>
          <a:p>
            <a:pPr marL="0" indent="0" algn="just"/>
            <a:endParaRPr lang="it-IT" sz="2000" b="0" dirty="0" smtClean="0"/>
          </a:p>
          <a:p>
            <a:pPr marL="512064" algn="just">
              <a:buFont typeface="+mj-lt"/>
              <a:buAutoNum type="arabicPeriod"/>
            </a:pPr>
            <a:r>
              <a:rPr lang="it-IT" sz="2000" b="0" dirty="0" smtClean="0"/>
              <a:t>Se il sistema planetario è eliocentrico, allora Venere presenta delle fasi come la luna;</a:t>
            </a:r>
          </a:p>
          <a:p>
            <a:pPr marL="512064" algn="just">
              <a:buFont typeface="+mj-lt"/>
              <a:buAutoNum type="arabicPeriod"/>
            </a:pPr>
            <a:r>
              <a:rPr lang="it-IT" sz="2000" b="0" dirty="0"/>
              <a:t>è</a:t>
            </a:r>
            <a:r>
              <a:rPr lang="it-IT" sz="2000" b="0" dirty="0" smtClean="0"/>
              <a:t> vero che Venere presenta delle fasi.</a:t>
            </a:r>
          </a:p>
          <a:p>
            <a:pPr marL="512064" algn="just">
              <a:buFont typeface="+mj-lt"/>
              <a:buAutoNum type="arabicPeriod"/>
            </a:pPr>
            <a:endParaRPr lang="it-IT" sz="2000" b="0" dirty="0" smtClean="0"/>
          </a:p>
          <a:p>
            <a:pPr marL="626364" indent="-457200" algn="just">
              <a:buFont typeface="+mj-lt"/>
              <a:buAutoNum type="arabicPeriod"/>
            </a:pPr>
            <a:r>
              <a:rPr lang="it-IT" sz="2000" b="0" dirty="0" smtClean="0"/>
              <a:t>Perciò il sistema planetario è eliocentrico</a:t>
            </a:r>
            <a:endParaRPr lang="it-IT" sz="2000" b="0" dirty="0"/>
          </a:p>
          <a:p>
            <a:pPr marL="0" algn="just"/>
            <a:endParaRPr lang="it-IT" sz="2000" b="0" dirty="0"/>
          </a:p>
        </p:txBody>
      </p:sp>
      <p:cxnSp>
        <p:nvCxnSpPr>
          <p:cNvPr id="6" name="Connettore 1 5"/>
          <p:cNvCxnSpPr/>
          <p:nvPr/>
        </p:nvCxnSpPr>
        <p:spPr>
          <a:xfrm>
            <a:off x="1187624" y="4546713"/>
            <a:ext cx="6768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75363"/>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2960" y="365760"/>
            <a:ext cx="7637472" cy="548640"/>
          </a:xfrm>
        </p:spPr>
        <p:txBody>
          <a:bodyPr/>
          <a:lstStyle/>
          <a:p>
            <a:pPr algn="ctr"/>
            <a:r>
              <a:rPr lang="it-IT" sz="2000" b="1" dirty="0" smtClean="0"/>
              <a:t>Dove si annida l’errore logico?</a:t>
            </a:r>
            <a:endParaRPr lang="it-IT" sz="2000" b="1" dirty="0"/>
          </a:p>
        </p:txBody>
      </p:sp>
      <p:sp>
        <p:nvSpPr>
          <p:cNvPr id="3" name="Segnaposto contenuto 2"/>
          <p:cNvSpPr>
            <a:spLocks noGrp="1"/>
          </p:cNvSpPr>
          <p:nvPr>
            <p:ph idx="1"/>
          </p:nvPr>
        </p:nvSpPr>
        <p:spPr>
          <a:xfrm>
            <a:off x="822960" y="1100628"/>
            <a:ext cx="7520940" cy="3912548"/>
          </a:xfrm>
        </p:spPr>
        <p:txBody>
          <a:bodyPr anchor="t">
            <a:normAutofit/>
          </a:bodyPr>
          <a:lstStyle/>
          <a:p>
            <a:pPr marL="0" algn="just">
              <a:buFont typeface="Arial" pitchFamily="34" charset="0"/>
              <a:buChar char="•"/>
            </a:pPr>
            <a:r>
              <a:rPr lang="it-IT" sz="2000" b="0" dirty="0" smtClean="0"/>
              <a:t>Ogni ragionamento si compone di una serie di premesse (in questo caso le affermazioni 1 e 2) e di una conclusione (l’affermazione 3). L’affermazione 1 è un’implicazione, con il suo antecedente («il sistema planetario è eliocentrico») e il suo conseguente («Venere presenta delle fasi come la luna»). L’affermazione 2 dice che in effetti Venere presenta delle fasi. Si può per questo concludere che anche l’antecedente è vero?</a:t>
            </a:r>
          </a:p>
          <a:p>
            <a:pPr marL="0" algn="just">
              <a:buFont typeface="Arial" pitchFamily="34" charset="0"/>
              <a:buChar char="•"/>
            </a:pPr>
            <a:endParaRPr lang="it-IT" sz="2000" b="0" dirty="0" smtClean="0"/>
          </a:p>
          <a:p>
            <a:pPr marL="0" algn="just">
              <a:buFont typeface="Arial" pitchFamily="34" charset="0"/>
              <a:buChar char="•"/>
            </a:pPr>
            <a:r>
              <a:rPr lang="it-IT" sz="2000" b="0" dirty="0" smtClean="0"/>
              <a:t>È sufficiente esaminare la tabella di verità dell’implicazione per accorgersi che non si può trarre tale conclusione.</a:t>
            </a:r>
            <a:endParaRPr lang="it-IT" sz="2000" b="0" dirty="0"/>
          </a:p>
        </p:txBody>
      </p:sp>
    </p:spTree>
    <p:extLst>
      <p:ext uri="{BB962C8B-B14F-4D97-AF65-F5344CB8AC3E}">
        <p14:creationId xmlns:p14="http://schemas.microsoft.com/office/powerpoint/2010/main" val="26256363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half" idx="1"/>
            <p:extLst>
              <p:ext uri="{D42A27DB-BD31-4B8C-83A1-F6EECF244321}">
                <p14:modId xmlns:p14="http://schemas.microsoft.com/office/powerpoint/2010/main" val="453099087"/>
              </p:ext>
            </p:extLst>
          </p:nvPr>
        </p:nvGraphicFramePr>
        <p:xfrm>
          <a:off x="1581039" y="1412776"/>
          <a:ext cx="5981922" cy="1827981"/>
        </p:xfrm>
        <a:graphic>
          <a:graphicData uri="http://schemas.openxmlformats.org/drawingml/2006/table">
            <a:tbl>
              <a:tblPr firstRow="1" bandRow="1">
                <a:tableStyleId>{5C22544A-7EE6-4342-B048-85BDC9FD1C3A}</a:tableStyleId>
              </a:tblPr>
              <a:tblGrid>
                <a:gridCol w="1993974"/>
                <a:gridCol w="1993974"/>
                <a:gridCol w="1993974"/>
              </a:tblGrid>
              <a:tr h="434667">
                <a:tc>
                  <a:txBody>
                    <a:bodyPr/>
                    <a:lstStyle/>
                    <a:p>
                      <a:pPr algn="ctr"/>
                      <a:r>
                        <a:rPr lang="it-IT" dirty="0" smtClean="0">
                          <a:solidFill>
                            <a:schemeClr val="tx1"/>
                          </a:solidFill>
                        </a:rPr>
                        <a:t>A</a:t>
                      </a:r>
                      <a:endParaRPr lang="it-IT" dirty="0">
                        <a:solidFill>
                          <a:schemeClr val="tx1"/>
                        </a:solidFill>
                      </a:endParaRPr>
                    </a:p>
                  </a:txBody>
                  <a:tcPr marL="38679" marR="38679">
                    <a:solidFill>
                      <a:schemeClr val="accent5"/>
                    </a:solidFill>
                  </a:tcPr>
                </a:tc>
                <a:tc>
                  <a:txBody>
                    <a:bodyPr/>
                    <a:lstStyle/>
                    <a:p>
                      <a:pPr algn="ctr"/>
                      <a:endParaRPr lang="it-IT" dirty="0"/>
                    </a:p>
                  </a:txBody>
                  <a:tcPr marL="38679" marR="38679">
                    <a:solidFill>
                      <a:schemeClr val="accent5"/>
                    </a:solidFill>
                  </a:tcPr>
                </a:tc>
                <a:tc>
                  <a:txBody>
                    <a:bodyPr/>
                    <a:lstStyle/>
                    <a:p>
                      <a:pPr algn="ctr"/>
                      <a:r>
                        <a:rPr lang="it-IT" dirty="0" smtClean="0">
                          <a:solidFill>
                            <a:schemeClr val="tx1"/>
                          </a:solidFill>
                        </a:rPr>
                        <a:t>C</a:t>
                      </a:r>
                      <a:endParaRPr lang="it-IT" dirty="0">
                        <a:solidFill>
                          <a:schemeClr val="tx1"/>
                        </a:solidFill>
                      </a:endParaRPr>
                    </a:p>
                  </a:txBody>
                  <a:tcPr marL="38679" marR="38679">
                    <a:solidFill>
                      <a:schemeClr val="accent5"/>
                    </a:solidFill>
                  </a:tcPr>
                </a:tc>
              </a:tr>
              <a:tr h="1393314">
                <a:tc>
                  <a:txBody>
                    <a:bodyPr/>
                    <a:lstStyle/>
                    <a:p>
                      <a:pPr algn="ctr"/>
                      <a:r>
                        <a:rPr lang="it-IT" sz="2000" dirty="0" smtClean="0">
                          <a:solidFill>
                            <a:schemeClr val="tx1"/>
                          </a:solidFill>
                        </a:rPr>
                        <a:t>V</a:t>
                      </a:r>
                    </a:p>
                    <a:p>
                      <a:pPr algn="ctr"/>
                      <a:r>
                        <a:rPr lang="it-IT" sz="2000" dirty="0" smtClean="0">
                          <a:solidFill>
                            <a:schemeClr val="tx1"/>
                          </a:solidFill>
                        </a:rPr>
                        <a:t>V</a:t>
                      </a:r>
                    </a:p>
                    <a:p>
                      <a:pPr algn="ctr"/>
                      <a:r>
                        <a:rPr lang="it-IT" sz="2000" dirty="0" smtClean="0">
                          <a:solidFill>
                            <a:schemeClr val="tx1"/>
                          </a:solidFill>
                        </a:rPr>
                        <a:t>F</a:t>
                      </a:r>
                    </a:p>
                    <a:p>
                      <a:pPr algn="ctr"/>
                      <a:r>
                        <a:rPr lang="it-IT" sz="2000" dirty="0" smtClean="0">
                          <a:solidFill>
                            <a:schemeClr val="tx1"/>
                          </a:solidFill>
                        </a:rPr>
                        <a:t>F</a:t>
                      </a:r>
                      <a:endParaRPr lang="it-IT" sz="2000" dirty="0">
                        <a:solidFill>
                          <a:schemeClr val="tx1"/>
                        </a:solidFill>
                      </a:endParaRPr>
                    </a:p>
                  </a:txBody>
                  <a:tcPr marL="38679" marR="38679"/>
                </a:tc>
                <a:tc>
                  <a:txBody>
                    <a:bodyPr/>
                    <a:lstStyle/>
                    <a:p>
                      <a:pPr algn="ctr"/>
                      <a:r>
                        <a:rPr lang="it-IT" sz="2000" dirty="0" smtClean="0"/>
                        <a:t>V</a:t>
                      </a:r>
                    </a:p>
                    <a:p>
                      <a:pPr algn="ctr"/>
                      <a:r>
                        <a:rPr lang="it-IT" sz="2000" dirty="0" smtClean="0"/>
                        <a:t>F</a:t>
                      </a:r>
                    </a:p>
                    <a:p>
                      <a:pPr algn="ctr"/>
                      <a:r>
                        <a:rPr lang="it-IT" sz="2000" dirty="0" smtClean="0"/>
                        <a:t>V</a:t>
                      </a:r>
                    </a:p>
                    <a:p>
                      <a:pPr algn="ctr"/>
                      <a:r>
                        <a:rPr lang="it-IT" sz="2000" dirty="0" smtClean="0"/>
                        <a:t>V</a:t>
                      </a:r>
                      <a:endParaRPr lang="it-IT" sz="2000" dirty="0"/>
                    </a:p>
                  </a:txBody>
                  <a:tcPr marL="38679" marR="38679"/>
                </a:tc>
                <a:tc>
                  <a:txBody>
                    <a:bodyPr/>
                    <a:lstStyle/>
                    <a:p>
                      <a:pPr algn="ctr"/>
                      <a:r>
                        <a:rPr lang="it-IT" sz="2000" dirty="0" smtClean="0"/>
                        <a:t>V</a:t>
                      </a:r>
                    </a:p>
                    <a:p>
                      <a:pPr algn="ctr"/>
                      <a:r>
                        <a:rPr lang="it-IT" sz="2000" dirty="0" smtClean="0"/>
                        <a:t>F</a:t>
                      </a:r>
                    </a:p>
                    <a:p>
                      <a:pPr algn="ctr"/>
                      <a:r>
                        <a:rPr lang="it-IT" sz="2000" dirty="0" smtClean="0"/>
                        <a:t>V</a:t>
                      </a:r>
                    </a:p>
                    <a:p>
                      <a:pPr algn="ctr"/>
                      <a:r>
                        <a:rPr lang="it-IT" sz="2000" dirty="0" smtClean="0"/>
                        <a:t>F</a:t>
                      </a:r>
                      <a:endParaRPr lang="it-IT" sz="2000" dirty="0"/>
                    </a:p>
                  </a:txBody>
                  <a:tcPr marL="38679" marR="38679"/>
                </a:tc>
              </a:tr>
            </a:tbl>
          </a:graphicData>
        </a:graphic>
      </p:graphicFrame>
      <p:sp>
        <p:nvSpPr>
          <p:cNvPr id="10" name="Segnaposto contenuto 9"/>
          <p:cNvSpPr>
            <a:spLocks noGrp="1"/>
          </p:cNvSpPr>
          <p:nvPr>
            <p:ph sz="half" idx="2"/>
          </p:nvPr>
        </p:nvSpPr>
        <p:spPr>
          <a:xfrm>
            <a:off x="971600" y="3573016"/>
            <a:ext cx="7632848" cy="3096344"/>
          </a:xfrm>
        </p:spPr>
        <p:txBody>
          <a:bodyPr>
            <a:normAutofit/>
          </a:bodyPr>
          <a:lstStyle/>
          <a:p>
            <a:pPr algn="just">
              <a:buFont typeface="Arial" pitchFamily="34" charset="0"/>
              <a:buChar char="•"/>
            </a:pPr>
            <a:r>
              <a:rPr lang="it-IT" sz="2000" b="0" dirty="0" smtClean="0"/>
              <a:t>Se il conseguente è vero, non è detto che perciò si possa trarre come conclusione anche la verità dell’antecedente (infatti nella terza riga a conseguente vero corrisponde antecedente falso).</a:t>
            </a:r>
          </a:p>
          <a:p>
            <a:pPr algn="just">
              <a:buFont typeface="Arial" pitchFamily="34" charset="0"/>
              <a:buChar char="•"/>
            </a:pPr>
            <a:r>
              <a:rPr lang="it-IT" sz="2000" b="0" dirty="0" smtClean="0"/>
              <a:t>Se invece si afferma la verità dell’antecedente, l’unica conclusione valida è la verità del conseguente (cfr. la prima riga, in cui antecedente e conseguente sono veri).</a:t>
            </a:r>
            <a:endParaRPr lang="it-IT" sz="2000" b="0" dirty="0"/>
          </a:p>
        </p:txBody>
      </p:sp>
      <p:sp>
        <p:nvSpPr>
          <p:cNvPr id="2" name="Titolo 1"/>
          <p:cNvSpPr>
            <a:spLocks noGrp="1"/>
          </p:cNvSpPr>
          <p:nvPr>
            <p:ph type="title"/>
          </p:nvPr>
        </p:nvSpPr>
        <p:spPr/>
        <p:txBody>
          <a:bodyPr/>
          <a:lstStyle/>
          <a:p>
            <a:pPr algn="ctr"/>
            <a:r>
              <a:rPr lang="it-IT" sz="2000" b="1" dirty="0" smtClean="0"/>
              <a:t>Quale forma avrebbe dovuto assumere il ragionamento di galileo per essere valido?</a:t>
            </a:r>
            <a:endParaRPr lang="it-IT" sz="2000" b="1" dirty="0"/>
          </a:p>
        </p:txBody>
      </p:sp>
      <p:cxnSp>
        <p:nvCxnSpPr>
          <p:cNvPr id="6" name="Connettore 2 5"/>
          <p:cNvCxnSpPr/>
          <p:nvPr/>
        </p:nvCxnSpPr>
        <p:spPr>
          <a:xfrm>
            <a:off x="3923928" y="1628800"/>
            <a:ext cx="11521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7549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11560" y="476672"/>
            <a:ext cx="8136904" cy="4824536"/>
          </a:xfrm>
        </p:spPr>
        <p:txBody>
          <a:bodyPr>
            <a:normAutofit/>
          </a:bodyPr>
          <a:lstStyle/>
          <a:p>
            <a:pPr marL="0" algn="just"/>
            <a:r>
              <a:rPr lang="it-IT" sz="2000" b="0" dirty="0" smtClean="0"/>
              <a:t>Pertanto il ragionamento di Galileo, per essere valido, doveva </a:t>
            </a:r>
            <a:r>
              <a:rPr lang="it-IT" sz="2000" b="0" dirty="0" smtClean="0">
                <a:latin typeface="+mj-lt"/>
              </a:rPr>
              <a:t>assumere questa</a:t>
            </a:r>
            <a:r>
              <a:rPr lang="it-IT" sz="2000" b="0" dirty="0" smtClean="0"/>
              <a:t> forma:</a:t>
            </a:r>
          </a:p>
          <a:p>
            <a:pPr marL="0" algn="just"/>
            <a:endParaRPr lang="it-IT" sz="2000" b="0" dirty="0" smtClean="0"/>
          </a:p>
          <a:p>
            <a:pPr marL="457200" indent="-457200" algn="just">
              <a:buFont typeface="+mj-lt"/>
              <a:buAutoNum type="arabicPeriod"/>
            </a:pPr>
            <a:r>
              <a:rPr lang="it-IT" sz="2000" b="0" dirty="0" smtClean="0"/>
              <a:t>Se Venere presenta delle fasi come la luna, allora il sistema planetario è eliocentrico;</a:t>
            </a:r>
          </a:p>
          <a:p>
            <a:pPr marL="114300" indent="-457200" algn="just">
              <a:buFont typeface="+mj-lt"/>
              <a:buAutoNum type="arabicPeriod"/>
            </a:pPr>
            <a:r>
              <a:rPr lang="it-IT" sz="2000" b="0" dirty="0"/>
              <a:t>è</a:t>
            </a:r>
            <a:r>
              <a:rPr lang="it-IT" sz="2000" b="0" dirty="0" smtClean="0"/>
              <a:t> vero che Venere presenta delle fasi.</a:t>
            </a:r>
          </a:p>
          <a:p>
            <a:pPr marL="114300" indent="-457200" algn="just">
              <a:buFont typeface="+mj-lt"/>
              <a:buAutoNum type="arabicPeriod"/>
            </a:pPr>
            <a:endParaRPr lang="it-IT" sz="2000" b="0" dirty="0"/>
          </a:p>
          <a:p>
            <a:pPr marL="457200" indent="-457200" algn="just">
              <a:buFont typeface="+mj-lt"/>
              <a:buAutoNum type="arabicPeriod"/>
            </a:pPr>
            <a:r>
              <a:rPr lang="it-IT" sz="2000" b="0" dirty="0" smtClean="0"/>
              <a:t>Perciò il sistema planetario è eliocentrico.</a:t>
            </a:r>
            <a:endParaRPr lang="it-IT" sz="2000" b="0" dirty="0"/>
          </a:p>
        </p:txBody>
      </p:sp>
      <p:cxnSp>
        <p:nvCxnSpPr>
          <p:cNvPr id="7" name="Connettore 1 6"/>
          <p:cNvCxnSpPr/>
          <p:nvPr/>
        </p:nvCxnSpPr>
        <p:spPr>
          <a:xfrm>
            <a:off x="899592" y="2852936"/>
            <a:ext cx="74888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18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2"/>
            </a:gs>
            <a:gs pos="100000">
              <a:schemeClr val="accent2">
                <a:alpha val="7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000" b="1" dirty="0" smtClean="0"/>
              <a:t>La </a:t>
            </a:r>
            <a:r>
              <a:rPr lang="it-IT" sz="2000" b="1" dirty="0" err="1" smtClean="0"/>
              <a:t>veritÀ</a:t>
            </a:r>
            <a:r>
              <a:rPr lang="it-IT" sz="2000" b="1" dirty="0" smtClean="0"/>
              <a:t> come corrispondenza</a:t>
            </a:r>
            <a:endParaRPr lang="it-IT" sz="2000" b="1" dirty="0"/>
          </a:p>
        </p:txBody>
      </p:sp>
      <p:sp>
        <p:nvSpPr>
          <p:cNvPr id="3" name="Segnaposto contenuto 2"/>
          <p:cNvSpPr>
            <a:spLocks noGrp="1"/>
          </p:cNvSpPr>
          <p:nvPr>
            <p:ph idx="1"/>
          </p:nvPr>
        </p:nvSpPr>
        <p:spPr>
          <a:xfrm>
            <a:off x="822960" y="908720"/>
            <a:ext cx="7997512" cy="5616624"/>
          </a:xfrm>
        </p:spPr>
        <p:txBody>
          <a:bodyPr>
            <a:normAutofit/>
          </a:bodyPr>
          <a:lstStyle/>
          <a:p>
            <a:pPr marL="0" algn="just"/>
            <a:r>
              <a:rPr lang="it-IT" sz="2000" b="0" dirty="0" smtClean="0"/>
              <a:t>Molti assiomi fondamentali della scienza non possono essere provati. Non si può provare se certi principî della fisica o certi assiomi matematici siano veri o falsi in senso aprioristico. Si possono mettere alla prova le loro conseguenze, ma, come ogni logico sa, il fatto di inferire dalla correttezza di queste ultime la correttezza delle premesse non conduce necessariamente alla certezza.</a:t>
            </a:r>
          </a:p>
          <a:p>
            <a:pPr marL="0" algn="just"/>
            <a:r>
              <a:rPr lang="it-IT" sz="2000" dirty="0" smtClean="0"/>
              <a:t>La scienza è ricerca della verità</a:t>
            </a:r>
            <a:r>
              <a:rPr lang="it-IT" sz="2000" b="0" dirty="0" smtClean="0"/>
              <a:t>: non il mero possesso del sapere, ma la ricerca della verità.                                                                                                                             </a:t>
            </a:r>
            <a:endParaRPr lang="it-IT" sz="2000" b="0" dirty="0"/>
          </a:p>
          <a:p>
            <a:pPr marL="0" algn="just"/>
            <a:r>
              <a:rPr lang="it-IT" sz="2000" b="0" dirty="0" smtClean="0"/>
              <a:t>L’idea della verità ha un’importanza fondamentale per la teoria della conoscenza e, in particolare, per la conoscenza scientifica.</a:t>
            </a:r>
          </a:p>
          <a:p>
            <a:pPr marL="0" algn="just"/>
            <a:r>
              <a:rPr lang="it-IT" sz="2000" b="0" dirty="0" smtClean="0"/>
              <a:t>L’idea secondo cui la verità è la </a:t>
            </a:r>
            <a:r>
              <a:rPr lang="it-IT" sz="2000" dirty="0" smtClean="0"/>
              <a:t>corrispondenza  con i fatti o la realtà </a:t>
            </a:r>
            <a:r>
              <a:rPr lang="it-IT" sz="2000" b="0" dirty="0" smtClean="0"/>
              <a:t>è proprio quella che ha in mente la maggior parte di coloro, filosofi e no, i quali parlano di vero o falso.</a:t>
            </a:r>
          </a:p>
          <a:p>
            <a:pPr marL="0" algn="just"/>
            <a:r>
              <a:rPr lang="it-IT" sz="2000" b="0" dirty="0" smtClean="0"/>
              <a:t>Alfred </a:t>
            </a:r>
            <a:r>
              <a:rPr lang="it-IT" sz="2000" b="0" dirty="0" err="1" smtClean="0"/>
              <a:t>Tarski</a:t>
            </a:r>
            <a:r>
              <a:rPr lang="it-IT" sz="2000" b="0" dirty="0" smtClean="0"/>
              <a:t> (1902-1983), matematico, logico e filosofo polacco, ha dato un contributo importante nel chiarire l’idea di </a:t>
            </a:r>
            <a:r>
              <a:rPr lang="it-IT" sz="2000" dirty="0" smtClean="0"/>
              <a:t>corrispondenza</a:t>
            </a:r>
            <a:r>
              <a:rPr lang="it-IT" sz="2000" b="0" dirty="0" smtClean="0"/>
              <a:t>.</a:t>
            </a:r>
            <a:endParaRPr lang="it-IT" sz="2000" dirty="0"/>
          </a:p>
        </p:txBody>
      </p:sp>
    </p:spTree>
    <p:extLst>
      <p:ext uri="{BB962C8B-B14F-4D97-AF65-F5344CB8AC3E}">
        <p14:creationId xmlns:p14="http://schemas.microsoft.com/office/powerpoint/2010/main" val="400257557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ileo, Roberto e la veritÀ">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Galileo, Roberto e la veritÀ</Template>
  <TotalTime>1</TotalTime>
  <Words>1631</Words>
  <Application>Microsoft Office PowerPoint</Application>
  <PresentationFormat>Presentazione su schermo (4:3)</PresentationFormat>
  <Paragraphs>163</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Galileo, Roberto e la veritÀ</vt:lpstr>
      <vt:lpstr>Galileo, Roberto e la veritÀ</vt:lpstr>
      <vt:lpstr>TRA REALISMO E CONVENZIONALISMO: NASCITA DELLA SCIENZA  MODERNA E «COMPROMESSO BELLARMINIANO»</vt:lpstr>
      <vt:lpstr>Presentazione standard di PowerPoint</vt:lpstr>
      <vt:lpstr>Presentazione standard di PowerPoint</vt:lpstr>
      <vt:lpstr>Un ragionamento errato di galileo</vt:lpstr>
      <vt:lpstr>Dove si annida l’errore logico?</vt:lpstr>
      <vt:lpstr>Quale forma avrebbe dovuto assumere il ragionamento di galileo per essere valido?</vt:lpstr>
      <vt:lpstr>Presentazione standard di PowerPoint</vt:lpstr>
      <vt:lpstr>La veritÀ come corrispondenza</vt:lpstr>
      <vt:lpstr>L’enunciato «la neve è bianca» è vero  se, e solo se, la neve è bianca.</vt:lpstr>
      <vt:lpstr>Presentazione standard di PowerPoint</vt:lpstr>
      <vt:lpstr>Presentazione standard di PowerPoint</vt:lpstr>
      <vt:lpstr>Presentazione standard di PowerPoint</vt:lpstr>
      <vt:lpstr>Presentazione standard di PowerPoint</vt:lpstr>
      <vt:lpstr>Presentazione standard di PowerPoint</vt:lpstr>
      <vt:lpstr>Due apologhi filosofici sulla veritÀ</vt:lpstr>
      <vt:lpstr>Una domanda e un’obiezione  di ludwig wittgenstein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Roberto e la veritÀ</dc:title>
  <dc:creator>admi</dc:creator>
  <cp:lastModifiedBy>admi</cp:lastModifiedBy>
  <cp:revision>2</cp:revision>
  <dcterms:created xsi:type="dcterms:W3CDTF">2018-01-06T22:50:23Z</dcterms:created>
  <dcterms:modified xsi:type="dcterms:W3CDTF">2018-01-06T22:51:59Z</dcterms:modified>
</cp:coreProperties>
</file>