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1pPr>
    <a:lvl2pPr marL="0" marR="0" indent="228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2pPr>
    <a:lvl3pPr marL="0" marR="0" indent="457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3pPr>
    <a:lvl4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4pPr>
    <a:lvl5pPr marL="0" marR="0" indent="914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5pPr>
    <a:lvl6pPr marL="0" marR="0" indent="11430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6pPr>
    <a:lvl7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7pPr>
    <a:lvl8pPr marL="0" marR="0" indent="1600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8pPr>
    <a:lvl9pPr marL="0" marR="0" indent="1828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Baskerville"/>
          <a:ea typeface="Baskerville"/>
          <a:cs typeface="Baskerville"/>
        </a:font>
        <a:srgbClr val="635F51"/>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wholeTbl>
    <a:band2H>
      <a:tcTxStyle/>
      <a:tcStyle>
        <a:tcBdr/>
        <a:fill>
          <a:solidFill>
            <a:srgbClr val="FFFFFF">
              <a:alpha val="50000"/>
            </a:srgbClr>
          </a:solidFill>
        </a:fill>
      </a:tcStyle>
    </a:band2H>
    <a:firstCol>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254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Row>
  </a:tblStyle>
  <a:tblStyle styleId="{C7B018BB-80A7-4F77-B60F-C8B233D01FF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wholeTbl>
    <a:band2H>
      <a:tcTxStyle/>
      <a:tcStyle>
        <a:tcBdr/>
        <a:fill>
          <a:solidFill>
            <a:srgbClr val="E6E1C6">
              <a:alpha val="19000"/>
            </a:srgbClr>
          </a:solidFill>
        </a:fill>
      </a:tcStyle>
    </a:band2H>
    <a:firstCol>
      <a:tcTxStyle b="off" i="off">
        <a:font>
          <a:latin typeface="Baskerville"/>
          <a:ea typeface="Baskerville"/>
          <a:cs typeface="Baskerville"/>
        </a:font>
        <a:srgbClr val="635F51"/>
      </a:tcTxStyle>
      <a:tcStyle>
        <a:tcBdr>
          <a:left>
            <a:ln w="3175" cap="flat">
              <a:solidFill>
                <a:srgbClr val="766246"/>
              </a:solidFill>
              <a:prstDash val="solid"/>
              <a:miter lim="400000"/>
            </a:ln>
          </a:left>
          <a:right>
            <a:ln w="12700" cap="flat">
              <a:solidFill>
                <a:srgbClr val="766246"/>
              </a:solidFill>
              <a:prstDash val="solid"/>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firstCol>
    <a:lastRow>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25400" cap="flat">
              <a:solidFill>
                <a:srgbClr val="766246"/>
              </a:solidFill>
              <a:prstDash val="solid"/>
              <a:miter lim="400000"/>
            </a:ln>
          </a:top>
          <a:bottom>
            <a:ln w="3175"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lastRow>
    <a:firstRow>
      <a:tcTxStyle b="on" i="off">
        <a:font>
          <a:latin typeface="Baskerville SemiBold"/>
          <a:ea typeface="Baskerville SemiBold"/>
          <a:cs typeface="Baskerville SemiBold"/>
        </a:font>
        <a:srgbClr val="F3F1DF"/>
      </a:tcTxStyle>
      <a:tcStyle>
        <a:tcBdr>
          <a:left>
            <a:ln w="12700" cap="flat">
              <a:noFill/>
              <a:miter lim="400000"/>
            </a:ln>
          </a:left>
          <a:right>
            <a:ln w="12700" cap="flat">
              <a:noFill/>
              <a:miter lim="400000"/>
            </a:ln>
          </a:right>
          <a:top>
            <a:ln w="3175" cap="flat">
              <a:solidFill>
                <a:srgbClr val="766246"/>
              </a:solidFill>
              <a:prstDash val="solid"/>
              <a:miter lim="400000"/>
            </a:ln>
          </a:top>
          <a:bottom>
            <a:ln w="12700" cap="flat">
              <a:solidFill>
                <a:srgbClr val="766246"/>
              </a:solidFill>
              <a:prstDash val="solid"/>
              <a:miter lim="400000"/>
            </a:ln>
          </a:bottom>
          <a:insideH>
            <a:ln w="12700" cap="flat">
              <a:solidFill>
                <a:srgbClr val="E8E4D8"/>
              </a:solidFill>
              <a:prstDash val="solid"/>
              <a:miter lim="400000"/>
            </a:ln>
          </a:insideH>
          <a:insideV>
            <a:ln w="12700" cap="flat">
              <a:noFill/>
              <a:miter lim="400000"/>
            </a:ln>
          </a:insideV>
        </a:tcBdr>
        <a:fill>
          <a:solidFill>
            <a:schemeClr val="accent2"/>
          </a:solidFill>
        </a:fill>
      </a:tcStyle>
    </a:firstRow>
  </a:tblStyle>
  <a:tblStyle styleId="{EEE7283C-3CF3-47DC-8721-378D4A62B22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A7A698"/>
              </a:solidFill>
              <a:prstDash val="solid"/>
              <a:miter lim="400000"/>
            </a:ln>
          </a:bottom>
          <a:insideH>
            <a:ln w="12700" cap="flat">
              <a:solidFill>
                <a:srgbClr val="A7A698"/>
              </a:solidFill>
              <a:prstDash val="solid"/>
              <a:miter lim="400000"/>
            </a:ln>
          </a:insideH>
          <a:insideV>
            <a:ln w="12700" cap="flat">
              <a:noFill/>
              <a:miter lim="400000"/>
            </a:ln>
          </a:insideV>
        </a:tcBdr>
        <a:fill>
          <a:noFill/>
        </a:fill>
      </a:tcStyle>
    </a:wholeTbl>
    <a:band2H>
      <a:tcTxStyle/>
      <a:tcStyle>
        <a:tcBdr/>
        <a:fill>
          <a:solidFill>
            <a:srgbClr val="94908F">
              <a:alpha val="8000"/>
            </a:srgbClr>
          </a:solidFill>
        </a:fill>
      </a:tcStyle>
    </a:band2H>
    <a:firstCol>
      <a:tcTxStyle b="off" i="off">
        <a:font>
          <a:latin typeface="Baskerville"/>
          <a:ea typeface="Baskerville"/>
          <a:cs typeface="Baskerville"/>
        </a:font>
        <a:srgbClr val="FFFCF2"/>
      </a:tcTxStyle>
      <a:tcStyle>
        <a:tcBdr>
          <a:left>
            <a:ln w="12700" cap="flat">
              <a:solidFill>
                <a:srgbClr val="A7A698"/>
              </a:solidFill>
              <a:prstDash val="solid"/>
              <a:miter lim="400000"/>
            </a:ln>
          </a:left>
          <a:right>
            <a:ln w="12700" cap="flat">
              <a:solidFill>
                <a:srgbClr val="4C4F57"/>
              </a:solidFill>
              <a:prstDash val="solid"/>
              <a:miter lim="400000"/>
            </a:ln>
          </a:right>
          <a:top>
            <a:ln w="12700" cap="flat">
              <a:solidFill>
                <a:srgbClr val="727264"/>
              </a:solidFill>
              <a:prstDash val="solid"/>
              <a:miter lim="400000"/>
            </a:ln>
          </a:top>
          <a:bottom>
            <a:ln w="12700" cap="flat">
              <a:solidFill>
                <a:srgbClr val="727264"/>
              </a:solidFill>
              <a:prstDash val="solid"/>
              <a:miter lim="400000"/>
            </a:ln>
          </a:bottom>
          <a:insideH>
            <a:ln w="12700" cap="flat">
              <a:solidFill>
                <a:srgbClr val="727264"/>
              </a:solidFill>
              <a:prstDash val="solid"/>
              <a:miter lim="400000"/>
            </a:ln>
          </a:insideH>
          <a:insideV>
            <a:ln w="12700" cap="flat">
              <a:solidFill>
                <a:srgbClr val="727264"/>
              </a:solidFill>
              <a:prstDash val="solid"/>
              <a:miter lim="400000"/>
            </a:ln>
          </a:insideV>
        </a:tcBdr>
        <a:fill>
          <a:no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4C4F57"/>
              </a:solidFill>
              <a:prstDash val="solid"/>
              <a:miter lim="400000"/>
            </a:ln>
          </a:top>
          <a:bottom>
            <a:ln w="12700" cap="flat">
              <a:solidFill>
                <a:srgbClr val="A7A698"/>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4C4F57"/>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n" i="off">
        <a:font>
          <a:latin typeface="Baskerville SemiBold"/>
          <a:ea typeface="Baskerville SemiBold"/>
          <a:cs typeface="Baskerville SemiBold"/>
        </a:font>
        <a:srgbClr val="6F6A5A"/>
      </a:tcTxStyle>
      <a:tcStyle>
        <a:tcBdr>
          <a:left>
            <a:ln w="12700" cap="flat">
              <a:solidFill>
                <a:srgbClr val="5F5857"/>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solidFill>
                <a:srgbClr val="A29A85"/>
              </a:solidFill>
              <a:prstDash val="solid"/>
              <a:miter lim="400000"/>
            </a:ln>
          </a:insideV>
        </a:tcBdr>
        <a:fill>
          <a:solidFill>
            <a:srgbClr val="E8E4D8"/>
          </a:solid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353030"/>
              </a:solidFill>
              <a:prstDash val="solid"/>
              <a:miter lim="400000"/>
            </a:ln>
          </a:top>
          <a:bottom>
            <a:ln w="12700" cap="flat">
              <a:solidFill>
                <a:srgbClr val="5F5857"/>
              </a:solidFill>
              <a:prstDash val="solid"/>
              <a:miter lim="400000"/>
            </a:ln>
          </a:bottom>
          <a:insideH>
            <a:ln w="12700" cap="flat">
              <a:solidFill>
                <a:srgbClr val="494242"/>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5F5857"/>
              </a:solidFill>
              <a:prstDash val="solid"/>
              <a:miter lim="400000"/>
            </a:ln>
          </a:top>
          <a:bottom>
            <a:ln w="12700" cap="flat">
              <a:solidFill>
                <a:srgbClr val="F1EEE5"/>
              </a:solidFill>
              <a:prstDash val="solid"/>
              <a:miter lim="400000"/>
            </a:ln>
          </a:bottom>
          <a:insideH>
            <a:ln w="12700" cap="flat">
              <a:solidFill>
                <a:srgbClr val="D9CFB2"/>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Baskerville"/>
          <a:ea typeface="Baskerville"/>
          <a:cs typeface="Baskerville"/>
        </a:font>
        <a:srgbClr val="5F5857"/>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CBC7C7"/>
          </a:solidFill>
        </a:fill>
      </a:tcStyle>
    </a:wholeTbl>
    <a:band2H>
      <a:tcTxStyle/>
      <a:tcStyle>
        <a:tcBdr/>
        <a:fill>
          <a:solidFill>
            <a:srgbClr val="DED9DA"/>
          </a:solidFill>
        </a:fill>
      </a:tcStyle>
    </a:band2H>
    <a:firstCol>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5F5857"/>
          </a:solidFill>
        </a:fill>
      </a:tcStyle>
    </a:firstCol>
    <a:la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lastRow>
    <a:fir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firstRow>
  </a:tblStyle>
  <a:tblStyle styleId="{2708684C-4D16-4618-839F-0558EEFCDFE6}"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solidFill>
            <a:srgbClr val="FFFFFF">
              <a:alpha val="64999"/>
            </a:srgbClr>
          </a:solidFill>
        </a:fill>
      </a:tcStyle>
    </a:wholeTbl>
    <a:band2H>
      <a:tcTxStyle/>
      <a:tcStyle>
        <a:tcBdr/>
        <a:fill>
          <a:solidFill>
            <a:srgbClr val="FFFFFF"/>
          </a:solidFill>
        </a:fill>
      </a:tcStyle>
    </a:band2H>
    <a:firstCol>
      <a:tcTxStyle b="on" i="off">
        <a:font>
          <a:latin typeface="Baskerville SemiBold"/>
          <a:ea typeface="Baskerville SemiBold"/>
          <a:cs typeface="Baskerville SemiBold"/>
        </a:font>
        <a:srgbClr val="6F6A5A"/>
      </a:tcTxStyle>
      <a:tcStyle>
        <a:tcBdr>
          <a:left>
            <a:ln w="12700" cap="flat">
              <a:solidFill>
                <a:srgbClr val="A09C9C"/>
              </a:solidFill>
              <a:prstDash val="solid"/>
              <a:miter lim="400000"/>
            </a:ln>
          </a:left>
          <a:right>
            <a:ln w="12700" cap="flat">
              <a:solidFill>
                <a:srgbClr val="A09C9C"/>
              </a:solidFill>
              <a:prstDash val="solid"/>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solidFill>
                <a:srgbClr val="A09C9C"/>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0" d="100"/>
          <a:sy n="50" d="100"/>
        </p:scale>
        <p:origin x="-941" y="-86"/>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51890516"/>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olo e sottotitol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olo Testo"/>
          <p:cNvSpPr txBox="1">
            <a:spLocks noGrp="1"/>
          </p:cNvSpPr>
          <p:nvPr>
            <p:ph type="title"/>
          </p:nvPr>
        </p:nvSpPr>
        <p:spPr>
          <a:xfrm>
            <a:off x="1016000" y="2032000"/>
            <a:ext cx="10972800" cy="3225800"/>
          </a:xfrm>
          <a:prstGeom prst="rect">
            <a:avLst/>
          </a:prstGeom>
        </p:spPr>
        <p:txBody>
          <a:bodyPr anchor="b"/>
          <a:lstStyle>
            <a:lvl1pPr>
              <a:defRPr>
                <a:solidFill>
                  <a:srgbClr val="FFFCF2"/>
                </a:solidFill>
                <a:effectLst>
                  <a:outerShdw blurRad="25400" dist="50800" dir="13500000" rotWithShape="0">
                    <a:srgbClr val="424242">
                      <a:alpha val="50000"/>
                    </a:srgbClr>
                  </a:outerShdw>
                </a:effectLst>
              </a:defRPr>
            </a:lvl1pPr>
          </a:lstStyle>
          <a:p>
            <a:r>
              <a:t>Titolo Testo</a:t>
            </a:r>
          </a:p>
        </p:txBody>
      </p:sp>
      <p:sp>
        <p:nvSpPr>
          <p:cNvPr id="12" name="Corpo livello uno…"/>
          <p:cNvSpPr txBox="1">
            <a:spLocks noGrp="1"/>
          </p:cNvSpPr>
          <p:nvPr>
            <p:ph type="body" sz="quarter" idx="1"/>
          </p:nvPr>
        </p:nvSpPr>
        <p:spPr>
          <a:xfrm>
            <a:off x="1016000" y="5359400"/>
            <a:ext cx="10972800" cy="1231900"/>
          </a:xfrm>
          <a:prstGeom prst="rect">
            <a:avLst/>
          </a:prstGeom>
        </p:spPr>
        <p:txBody>
          <a:bodyPr anchor="t"/>
          <a:lstStyle>
            <a:lvl1pPr marL="0" indent="0" algn="ctr">
              <a:spcBef>
                <a:spcPts val="0"/>
              </a:spcBef>
              <a:buClrTx/>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5pPr>
          </a:lstStyle>
          <a:p>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a:spLocks noGrp="1"/>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93" name="–Giovanni Mela"/>
          <p:cNvSpPr txBox="1">
            <a:spLocks noGrp="1"/>
          </p:cNvSpPr>
          <p:nvPr>
            <p:ph type="body" sz="quarter" idx="13"/>
          </p:nvPr>
        </p:nvSpPr>
        <p:spPr>
          <a:xfrm>
            <a:off x="1270000" y="6362700"/>
            <a:ext cx="10464800" cy="596900"/>
          </a:xfrm>
          <a:prstGeom prst="rect">
            <a:avLst/>
          </a:prstGeom>
        </p:spPr>
        <p:txBody>
          <a:bodyPr anchor="t">
            <a:spAutoFit/>
          </a:bodyPr>
          <a:lstStyle>
            <a:lvl1pPr marL="0" indent="0" algn="ctr">
              <a:spcBef>
                <a:spcPts val="0"/>
              </a:spcBef>
              <a:buClrTx/>
              <a:buSzTx/>
              <a:buNone/>
              <a:defRPr sz="3400">
                <a:solidFill>
                  <a:srgbClr val="A29A85"/>
                </a:solidFill>
              </a:defRPr>
            </a:lvl1pPr>
          </a:lstStyle>
          <a:p>
            <a:r>
              <a:t>–Giovanni Mela</a:t>
            </a:r>
          </a:p>
        </p:txBody>
      </p:sp>
      <p:sp>
        <p:nvSpPr>
          <p:cNvPr id="94" name="“Inserisci qui una citazione”."/>
          <p:cNvSpPr txBox="1">
            <a:spLocks noGrp="1"/>
          </p:cNvSpPr>
          <p:nvPr>
            <p:ph type="body" sz="quarter" idx="14"/>
          </p:nvPr>
        </p:nvSpPr>
        <p:spPr>
          <a:xfrm>
            <a:off x="1270000" y="4210050"/>
            <a:ext cx="10464800" cy="800100"/>
          </a:xfrm>
          <a:prstGeom prst="rect">
            <a:avLst/>
          </a:prstGeom>
        </p:spPr>
        <p:txBody>
          <a:bodyPr>
            <a:spAutoFit/>
          </a:bodyPr>
          <a:lstStyle>
            <a:lvl1pPr marL="0" indent="0" algn="ctr">
              <a:spcBef>
                <a:spcPts val="3800"/>
              </a:spcBef>
              <a:buClrTx/>
              <a:buSzTx/>
              <a:buNone/>
              <a:defRPr sz="4800" i="1">
                <a:solidFill>
                  <a:srgbClr val="6F6A5A"/>
                </a:solidFill>
                <a:latin typeface="Baskerville SemiBold"/>
                <a:ea typeface="Baskerville SemiBold"/>
                <a:cs typeface="Baskerville SemiBold"/>
                <a:sym typeface="Baskerville SemiBold"/>
              </a:defRPr>
            </a:lvl1pPr>
          </a:lstStyle>
          <a:p>
            <a:r>
              <a:t>“Inserisci qui una citazione”.</a:t>
            </a:r>
          </a:p>
        </p:txBody>
      </p:sp>
      <p:sp>
        <p:nvSpPr>
          <p:cNvPr id="9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Immagin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Vuoto">
    <p:spTree>
      <p:nvGrpSpPr>
        <p:cNvPr id="1" name=""/>
        <p:cNvGrpSpPr/>
        <p:nvPr/>
      </p:nvGrpSpPr>
      <p:grpSpPr>
        <a:xfrm>
          <a:off x="0" y="0"/>
          <a:ext cx="0" cy="0"/>
          <a:chOff x="0" y="0"/>
          <a:chExt cx="0" cy="0"/>
        </a:xfrm>
      </p:grpSpPr>
      <p:sp>
        <p:nvSpPr>
          <p:cNvPr id="11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Orizzonta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Immagine"/>
          <p:cNvSpPr>
            <a:spLocks noGrp="1"/>
          </p:cNvSpPr>
          <p:nvPr>
            <p:ph type="pic" sz="half" idx="13"/>
          </p:nvPr>
        </p:nvSpPr>
        <p:spPr>
          <a:xfrm>
            <a:off x="2819400" y="1257300"/>
            <a:ext cx="7366000" cy="5372100"/>
          </a:xfrm>
          <a:prstGeom prst="rect">
            <a:avLst/>
          </a:prstGeom>
          <a:ln w="9525">
            <a:round/>
          </a:ln>
        </p:spPr>
        <p:txBody>
          <a:bodyPr lIns="91439" tIns="45719" rIns="91439" bIns="45719" anchor="t">
            <a:noAutofit/>
          </a:bodyPr>
          <a:lstStyle/>
          <a:p>
            <a:endParaRPr/>
          </a:p>
        </p:txBody>
      </p:sp>
      <p:sp>
        <p:nvSpPr>
          <p:cNvPr id="21" name="Titolo Testo"/>
          <p:cNvSpPr txBox="1">
            <a:spLocks noGrp="1"/>
          </p:cNvSpPr>
          <p:nvPr>
            <p:ph type="title"/>
          </p:nvPr>
        </p:nvSpPr>
        <p:spPr>
          <a:xfrm>
            <a:off x="1028700" y="6743700"/>
            <a:ext cx="10972800" cy="1524000"/>
          </a:xfrm>
          <a:prstGeom prst="rect">
            <a:avLst/>
          </a:prstGeom>
        </p:spPr>
        <p:txBody>
          <a:bodyPr anchor="b"/>
          <a:lstStyle>
            <a:lvl1pPr>
              <a:defRPr>
                <a:solidFill>
                  <a:srgbClr val="FFFCF2"/>
                </a:solidFill>
                <a:effectLst>
                  <a:outerShdw blurRad="25400" dist="50800" dir="13500000" rotWithShape="0">
                    <a:srgbClr val="424242">
                      <a:alpha val="50000"/>
                    </a:srgbClr>
                  </a:outerShdw>
                </a:effectLst>
              </a:defRPr>
            </a:lvl1pPr>
          </a:lstStyle>
          <a:p>
            <a:r>
              <a:t>Titolo Testo</a:t>
            </a:r>
          </a:p>
        </p:txBody>
      </p:sp>
      <p:sp>
        <p:nvSpPr>
          <p:cNvPr id="22" name="Corpo livello uno…"/>
          <p:cNvSpPr txBox="1">
            <a:spLocks noGrp="1"/>
          </p:cNvSpPr>
          <p:nvPr>
            <p:ph type="body" sz="quarter" idx="1"/>
          </p:nvPr>
        </p:nvSpPr>
        <p:spPr>
          <a:xfrm>
            <a:off x="1028700" y="8255000"/>
            <a:ext cx="10972800" cy="1193800"/>
          </a:xfrm>
          <a:prstGeom prst="rect">
            <a:avLst/>
          </a:prstGeom>
        </p:spPr>
        <p:txBody>
          <a:bodyPr anchor="t"/>
          <a:lstStyle>
            <a:lvl1pPr marL="0" indent="0" algn="ctr">
              <a:spcBef>
                <a:spcPts val="0"/>
              </a:spcBef>
              <a:buClrTx/>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5pPr>
          </a:lstStyle>
          <a:p>
            <a:r>
              <a:t>Corpo livello uno</a:t>
            </a:r>
          </a:p>
          <a:p>
            <a:pPr lvl="1"/>
            <a:r>
              <a:t>Corpo livello due</a:t>
            </a:r>
          </a:p>
          <a:p>
            <a:pPr lvl="2"/>
            <a:r>
              <a:t>Corpo livello tre</a:t>
            </a:r>
          </a:p>
          <a:p>
            <a:pPr lvl="3"/>
            <a:r>
              <a:t>Corpo livello quattro</a:t>
            </a:r>
          </a:p>
          <a:p>
            <a:pPr lvl="4"/>
            <a:r>
              <a:t>Corpo livello cinque</a:t>
            </a:r>
          </a:p>
        </p:txBody>
      </p:sp>
      <p:sp>
        <p:nvSpPr>
          <p:cNvPr id="23" name="Numero diapositiva"/>
          <p:cNvSpPr txBox="1">
            <a:spLocks noGrp="1"/>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olo - Centra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 name="Titolo Testo"/>
          <p:cNvSpPr txBox="1">
            <a:spLocks noGrp="1"/>
          </p:cNvSpPr>
          <p:nvPr>
            <p:ph type="title"/>
          </p:nvPr>
        </p:nvSpPr>
        <p:spPr>
          <a:xfrm>
            <a:off x="1016000" y="3263900"/>
            <a:ext cx="10972800" cy="3225800"/>
          </a:xfrm>
          <a:prstGeom prst="rect">
            <a:avLst/>
          </a:prstGeom>
        </p:spPr>
        <p:txBody>
          <a:bodyPr/>
          <a:lstStyle>
            <a:lvl1pPr>
              <a:defRPr>
                <a:solidFill>
                  <a:srgbClr val="FFFCF2"/>
                </a:solidFill>
                <a:effectLst>
                  <a:outerShdw blurRad="25400" dist="50800" dir="13500000" rotWithShape="0">
                    <a:srgbClr val="424242">
                      <a:alpha val="50000"/>
                    </a:srgbClr>
                  </a:outerShdw>
                </a:effectLst>
              </a:defRPr>
            </a:lvl1pPr>
          </a:lstStyle>
          <a:p>
            <a:r>
              <a:t>Titolo Testo</a:t>
            </a:r>
          </a:p>
        </p:txBody>
      </p:sp>
      <p:sp>
        <p:nvSpPr>
          <p:cNvPr id="31" name="Numero diapositiva"/>
          <p:cNvSpPr txBox="1">
            <a:spLocks noGrp="1"/>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 Vertica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 name="Immagine"/>
          <p:cNvSpPr>
            <a:spLocks noGrp="1"/>
          </p:cNvSpPr>
          <p:nvPr>
            <p:ph type="pic" sz="quarter" idx="13"/>
          </p:nvPr>
        </p:nvSpPr>
        <p:spPr>
          <a:xfrm>
            <a:off x="7664450" y="2044700"/>
            <a:ext cx="4267200" cy="5638800"/>
          </a:xfrm>
          <a:prstGeom prst="rect">
            <a:avLst/>
          </a:prstGeom>
          <a:ln w="9525">
            <a:round/>
          </a:ln>
        </p:spPr>
        <p:txBody>
          <a:bodyPr lIns="91439" tIns="45719" rIns="91439" bIns="45719" anchor="t">
            <a:noAutofit/>
          </a:bodyPr>
          <a:lstStyle/>
          <a:p>
            <a:endParaRPr/>
          </a:p>
        </p:txBody>
      </p:sp>
      <p:sp>
        <p:nvSpPr>
          <p:cNvPr id="39" name="Titolo Testo"/>
          <p:cNvSpPr txBox="1">
            <a:spLocks noGrp="1"/>
          </p:cNvSpPr>
          <p:nvPr>
            <p:ph type="title"/>
          </p:nvPr>
        </p:nvSpPr>
        <p:spPr>
          <a:xfrm>
            <a:off x="762000" y="2311400"/>
            <a:ext cx="6324600" cy="3187700"/>
          </a:xfrm>
          <a:prstGeom prst="rect">
            <a:avLst/>
          </a:prstGeom>
        </p:spPr>
        <p:txBody>
          <a:bodyPr anchor="b"/>
          <a:lstStyle>
            <a:lvl1pPr>
              <a:defRPr>
                <a:solidFill>
                  <a:srgbClr val="FFFCF2"/>
                </a:solidFill>
                <a:effectLst>
                  <a:outerShdw blurRad="25400" dist="50800" dir="13500000" rotWithShape="0">
                    <a:srgbClr val="424242">
                      <a:alpha val="50000"/>
                    </a:srgbClr>
                  </a:outerShdw>
                </a:effectLst>
              </a:defRPr>
            </a:lvl1pPr>
          </a:lstStyle>
          <a:p>
            <a:r>
              <a:t>Titolo Testo</a:t>
            </a:r>
          </a:p>
        </p:txBody>
      </p:sp>
      <p:sp>
        <p:nvSpPr>
          <p:cNvPr id="40" name="Corpo livello uno…"/>
          <p:cNvSpPr txBox="1">
            <a:spLocks noGrp="1"/>
          </p:cNvSpPr>
          <p:nvPr>
            <p:ph type="body" sz="quarter" idx="1"/>
          </p:nvPr>
        </p:nvSpPr>
        <p:spPr>
          <a:xfrm>
            <a:off x="762000" y="5626100"/>
            <a:ext cx="6324600" cy="3238500"/>
          </a:xfrm>
          <a:prstGeom prst="rect">
            <a:avLst/>
          </a:prstGeom>
        </p:spPr>
        <p:txBody>
          <a:bodyPr anchor="t"/>
          <a:lstStyle>
            <a:lvl1pPr marL="0" indent="0" algn="ctr">
              <a:spcBef>
                <a:spcPts val="0"/>
              </a:spcBef>
              <a:buClrTx/>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5pPr>
          </a:lstStyle>
          <a:p>
            <a:r>
              <a:t>Corpo livello uno</a:t>
            </a:r>
          </a:p>
          <a:p>
            <a:pPr lvl="1"/>
            <a:r>
              <a:t>Corpo livello due</a:t>
            </a:r>
          </a:p>
          <a:p>
            <a:pPr lvl="2"/>
            <a:r>
              <a:t>Corpo livello tre</a:t>
            </a:r>
          </a:p>
          <a:p>
            <a:pPr lvl="3"/>
            <a:r>
              <a:t>Corpo livello quattro</a:t>
            </a:r>
          </a:p>
          <a:p>
            <a:pPr lvl="4"/>
            <a:r>
              <a:t>Corpo livello cinque</a:t>
            </a:r>
          </a:p>
        </p:txBody>
      </p:sp>
      <p:sp>
        <p:nvSpPr>
          <p:cNvPr id="41" name="Numero diapositiva"/>
          <p:cNvSpPr txBox="1">
            <a:spLocks noGrp="1"/>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olo - In alto">
    <p:spTree>
      <p:nvGrpSpPr>
        <p:cNvPr id="1" name=""/>
        <p:cNvGrpSpPr/>
        <p:nvPr/>
      </p:nvGrpSpPr>
      <p:grpSpPr>
        <a:xfrm>
          <a:off x="0" y="0"/>
          <a:ext cx="0" cy="0"/>
          <a:chOff x="0" y="0"/>
          <a:chExt cx="0" cy="0"/>
        </a:xfrm>
      </p:grpSpPr>
      <p:sp>
        <p:nvSpPr>
          <p:cNvPr id="48" name="Titolo Testo"/>
          <p:cNvSpPr txBox="1">
            <a:spLocks noGrp="1"/>
          </p:cNvSpPr>
          <p:nvPr>
            <p:ph type="title"/>
          </p:nvPr>
        </p:nvSpPr>
        <p:spPr>
          <a:prstGeom prst="rect">
            <a:avLst/>
          </a:prstGeom>
        </p:spPr>
        <p:txBody>
          <a:bodyPr/>
          <a:lstStyle/>
          <a:p>
            <a:r>
              <a:t>Titolo Testo</a:t>
            </a:r>
          </a:p>
        </p:txBody>
      </p:sp>
      <p:sp>
        <p:nvSpPr>
          <p:cNvPr id="49"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56" name="Titolo Testo"/>
          <p:cNvSpPr txBox="1">
            <a:spLocks noGrp="1"/>
          </p:cNvSpPr>
          <p:nvPr>
            <p:ph type="title"/>
          </p:nvPr>
        </p:nvSpPr>
        <p:spPr>
          <a:prstGeom prst="rect">
            <a:avLst/>
          </a:prstGeom>
        </p:spPr>
        <p:txBody>
          <a:bodyPr/>
          <a:lstStyle/>
          <a:p>
            <a:r>
              <a:t>Titolo Testo</a:t>
            </a:r>
          </a:p>
        </p:txBody>
      </p:sp>
      <p:sp>
        <p:nvSpPr>
          <p:cNvPr id="57" name="Corpo livello uno…"/>
          <p:cNvSpPr txBox="1">
            <a:spLocks noGrp="1"/>
          </p:cNvSpPr>
          <p:nvPr>
            <p:ph type="body" idx="1"/>
          </p:nvPr>
        </p:nvSpPr>
        <p:spPr>
          <a:xfrm>
            <a:off x="1016000" y="2768600"/>
            <a:ext cx="10972800" cy="5715000"/>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5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5" name="Immagine"/>
          <p:cNvSpPr>
            <a:spLocks noGrp="1"/>
          </p:cNvSpPr>
          <p:nvPr>
            <p:ph type="pic" sz="quarter" idx="13"/>
          </p:nvPr>
        </p:nvSpPr>
        <p:spPr>
          <a:xfrm>
            <a:off x="7410450" y="2806700"/>
            <a:ext cx="4267200" cy="5638800"/>
          </a:xfrm>
          <a:prstGeom prst="rect">
            <a:avLst/>
          </a:prstGeom>
          <a:ln w="9525">
            <a:round/>
          </a:ln>
        </p:spPr>
        <p:txBody>
          <a:bodyPr lIns="91439" tIns="45719" rIns="91439" bIns="45719" anchor="t">
            <a:noAutofit/>
          </a:bodyPr>
          <a:lstStyle/>
          <a:p>
            <a:endParaRPr/>
          </a:p>
        </p:txBody>
      </p:sp>
      <p:sp>
        <p:nvSpPr>
          <p:cNvPr id="66" name="Titolo Testo"/>
          <p:cNvSpPr txBox="1">
            <a:spLocks noGrp="1"/>
          </p:cNvSpPr>
          <p:nvPr>
            <p:ph type="title"/>
          </p:nvPr>
        </p:nvSpPr>
        <p:spPr>
          <a:prstGeom prst="rect">
            <a:avLst/>
          </a:prstGeom>
        </p:spPr>
        <p:txBody>
          <a:bodyPr/>
          <a:lstStyle/>
          <a:p>
            <a:r>
              <a:t>Titolo Testo</a:t>
            </a:r>
          </a:p>
        </p:txBody>
      </p:sp>
      <p:sp>
        <p:nvSpPr>
          <p:cNvPr id="67" name="Corpo livello uno…"/>
          <p:cNvSpPr txBox="1">
            <a:spLocks noGrp="1"/>
          </p:cNvSpPr>
          <p:nvPr>
            <p:ph type="body" sz="half" idx="1"/>
          </p:nvPr>
        </p:nvSpPr>
        <p:spPr>
          <a:xfrm>
            <a:off x="1016000" y="2768600"/>
            <a:ext cx="5486400" cy="5715000"/>
          </a:xfrm>
          <a:prstGeom prst="rect">
            <a:avLst/>
          </a:prstGeom>
        </p:spPr>
        <p:txBody>
          <a:bodyPr/>
          <a:lstStyle>
            <a:lvl1pPr marL="419100" indent="-419100">
              <a:spcBef>
                <a:spcPts val="3800"/>
              </a:spcBef>
              <a:defRPr sz="3400">
                <a:solidFill>
                  <a:srgbClr val="6F6A5A"/>
                </a:solidFill>
              </a:defRPr>
            </a:lvl1pPr>
            <a:lvl2pPr marL="838200" indent="-419100">
              <a:spcBef>
                <a:spcPts val="3800"/>
              </a:spcBef>
              <a:defRPr sz="3400">
                <a:solidFill>
                  <a:srgbClr val="6F6A5A"/>
                </a:solidFill>
              </a:defRPr>
            </a:lvl2pPr>
            <a:lvl3pPr marL="1181100" indent="-419100">
              <a:spcBef>
                <a:spcPts val="3800"/>
              </a:spcBef>
              <a:defRPr sz="3400">
                <a:solidFill>
                  <a:srgbClr val="6F6A5A"/>
                </a:solidFill>
              </a:defRPr>
            </a:lvl3pPr>
            <a:lvl4pPr marL="1625600" indent="-419100">
              <a:spcBef>
                <a:spcPts val="3800"/>
              </a:spcBef>
              <a:defRPr sz="3400">
                <a:solidFill>
                  <a:srgbClr val="6F6A5A"/>
                </a:solidFill>
              </a:defRPr>
            </a:lvl4pPr>
            <a:lvl5pPr marL="2070100" indent="-419100">
              <a:spcBef>
                <a:spcPts val="3800"/>
              </a:spcBef>
              <a:defRPr sz="3400">
                <a:solidFill>
                  <a:srgbClr val="6F6A5A"/>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6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75"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7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83" name="Immagine"/>
          <p:cNvSpPr>
            <a:spLocks noGrp="1"/>
          </p:cNvSpPr>
          <p:nvPr>
            <p:ph type="pic" sz="quarter" idx="13"/>
          </p:nvPr>
        </p:nvSpPr>
        <p:spPr>
          <a:xfrm>
            <a:off x="7394351" y="4637752"/>
            <a:ext cx="4686301" cy="4152901"/>
          </a:xfrm>
          <a:prstGeom prst="rect">
            <a:avLst/>
          </a:prstGeom>
          <a:ln w="9525">
            <a:round/>
          </a:ln>
        </p:spPr>
        <p:txBody>
          <a:bodyPr lIns="91439" tIns="45719" rIns="91439" bIns="45719" anchor="t">
            <a:noAutofit/>
          </a:bodyPr>
          <a:lstStyle/>
          <a:p>
            <a:endParaRPr/>
          </a:p>
        </p:txBody>
      </p:sp>
      <p:sp>
        <p:nvSpPr>
          <p:cNvPr id="84" name="Immagine"/>
          <p:cNvSpPr>
            <a:spLocks noGrp="1"/>
          </p:cNvSpPr>
          <p:nvPr>
            <p:ph type="pic" sz="quarter" idx="14"/>
          </p:nvPr>
        </p:nvSpPr>
        <p:spPr>
          <a:xfrm>
            <a:off x="7394351" y="927100"/>
            <a:ext cx="4686301" cy="2857500"/>
          </a:xfrm>
          <a:prstGeom prst="rect">
            <a:avLst/>
          </a:prstGeom>
          <a:ln w="9525">
            <a:round/>
          </a:ln>
        </p:spPr>
        <p:txBody>
          <a:bodyPr lIns="91439" tIns="45719" rIns="91439" bIns="45719" anchor="t">
            <a:noAutofit/>
          </a:bodyPr>
          <a:lstStyle/>
          <a:p>
            <a:endParaRPr/>
          </a:p>
        </p:txBody>
      </p:sp>
      <p:sp>
        <p:nvSpPr>
          <p:cNvPr id="85" name="Immagine"/>
          <p:cNvSpPr>
            <a:spLocks noGrp="1"/>
          </p:cNvSpPr>
          <p:nvPr>
            <p:ph type="pic" sz="half" idx="15"/>
          </p:nvPr>
        </p:nvSpPr>
        <p:spPr>
          <a:xfrm>
            <a:off x="914400" y="927100"/>
            <a:ext cx="5626100" cy="7861300"/>
          </a:xfrm>
          <a:prstGeom prst="rect">
            <a:avLst/>
          </a:prstGeom>
          <a:ln w="9525">
            <a:round/>
          </a:ln>
        </p:spPr>
        <p:txBody>
          <a:bodyPr lIns="91439" tIns="45719" rIns="91439" bIns="45719" anchor="t">
            <a:noAutofit/>
          </a:bodyPr>
          <a:lstStyle/>
          <a:p>
            <a:endParaRPr/>
          </a:p>
        </p:txBody>
      </p:sp>
      <p:sp>
        <p:nvSpPr>
          <p:cNvPr id="86" name="Numero diapositiva"/>
          <p:cNvSpPr txBox="1">
            <a:spLocks noGrp="1"/>
          </p:cNvSpPr>
          <p:nvPr>
            <p:ph type="sldNum" sz="quarter" idx="2"/>
          </p:nvPr>
        </p:nvSpPr>
        <p:spPr>
          <a:xfrm>
            <a:off x="6324599" y="9004300"/>
            <a:ext cx="342901" cy="368300"/>
          </a:xfrm>
          <a:prstGeom prst="rect">
            <a:avLst/>
          </a:prstGeom>
        </p:spPr>
        <p:txBody>
          <a:bodyPr/>
          <a:lstStyle>
            <a:lvl1pPr algn="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Corpo livello uno…"/>
          <p:cNvSpPr txBox="1">
            <a:spLocks noGrp="1"/>
          </p:cNvSpPr>
          <p:nvPr>
            <p:ph type="body" idx="1"/>
          </p:nvPr>
        </p:nvSpPr>
        <p:spPr>
          <a:xfrm>
            <a:off x="1016000" y="1270000"/>
            <a:ext cx="10972800" cy="72136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3" name="Titolo Testo"/>
          <p:cNvSpPr txBox="1">
            <a:spLocks noGrp="1"/>
          </p:cNvSpPr>
          <p:nvPr>
            <p:ph type="title"/>
          </p:nvPr>
        </p:nvSpPr>
        <p:spPr>
          <a:xfrm>
            <a:off x="1016000" y="546100"/>
            <a:ext cx="10972800" cy="1854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Titolo Testo</a:t>
            </a:r>
          </a:p>
        </p:txBody>
      </p:sp>
      <p:sp>
        <p:nvSpPr>
          <p:cNvPr id="4" name="Numero diapositiva"/>
          <p:cNvSpPr txBox="1">
            <a:spLocks noGrp="1"/>
          </p:cNvSpPr>
          <p:nvPr>
            <p:ph type="sldNum" sz="quarter" idx="2"/>
          </p:nvPr>
        </p:nvSpPr>
        <p:spPr>
          <a:xfrm>
            <a:off x="6324599" y="9004300"/>
            <a:ext cx="342901" cy="368300"/>
          </a:xfrm>
          <a:prstGeom prst="rect">
            <a:avLst/>
          </a:prstGeom>
          <a:ln w="12700">
            <a:miter lim="400000"/>
          </a:ln>
        </p:spPr>
        <p:txBody>
          <a:bodyPr wrap="none" lIns="50800" tIns="50800" rIns="50800" bIns="50800">
            <a:spAutoFit/>
          </a:bodyPr>
          <a:lstStyle>
            <a:lvl1pPr>
              <a:defRPr sz="1800">
                <a:latin typeface="Cochin"/>
                <a:ea typeface="Cochin"/>
                <a:cs typeface="Cochin"/>
                <a:sym typeface="Cochin"/>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7800" b="0" i="0" u="none" strike="noStrike" cap="none" spc="0" baseline="0">
          <a:ln>
            <a:noFill/>
          </a:ln>
          <a:solidFill>
            <a:srgbClr val="6F6A5A"/>
          </a:solidFill>
          <a:uFillTx/>
          <a:latin typeface="+mn-lt"/>
          <a:ea typeface="+mn-ea"/>
          <a:cs typeface="+mn-cs"/>
          <a:sym typeface="Copperplate"/>
        </a:defRPr>
      </a:lvl1pPr>
      <a:lvl2pPr marL="0" marR="0" indent="228600" algn="ctr" defTabSz="584200" rtl="0" latinLnBrk="0">
        <a:lnSpc>
          <a:spcPct val="100000"/>
        </a:lnSpc>
        <a:spcBef>
          <a:spcPts val="0"/>
        </a:spcBef>
        <a:spcAft>
          <a:spcPts val="0"/>
        </a:spcAft>
        <a:buClrTx/>
        <a:buSzTx/>
        <a:buFontTx/>
        <a:buNone/>
        <a:tabLst/>
        <a:defRPr sz="7800" b="0" i="0" u="none" strike="noStrike" cap="none" spc="0" baseline="0">
          <a:ln>
            <a:noFill/>
          </a:ln>
          <a:solidFill>
            <a:srgbClr val="6F6A5A"/>
          </a:solidFill>
          <a:uFillTx/>
          <a:latin typeface="+mn-lt"/>
          <a:ea typeface="+mn-ea"/>
          <a:cs typeface="+mn-cs"/>
          <a:sym typeface="Copperplate"/>
        </a:defRPr>
      </a:lvl2pPr>
      <a:lvl3pPr marL="0" marR="0" indent="457200" algn="ctr" defTabSz="584200" rtl="0" latinLnBrk="0">
        <a:lnSpc>
          <a:spcPct val="100000"/>
        </a:lnSpc>
        <a:spcBef>
          <a:spcPts val="0"/>
        </a:spcBef>
        <a:spcAft>
          <a:spcPts val="0"/>
        </a:spcAft>
        <a:buClrTx/>
        <a:buSzTx/>
        <a:buFontTx/>
        <a:buNone/>
        <a:tabLst/>
        <a:defRPr sz="7800" b="0" i="0" u="none" strike="noStrike" cap="none" spc="0" baseline="0">
          <a:ln>
            <a:noFill/>
          </a:ln>
          <a:solidFill>
            <a:srgbClr val="6F6A5A"/>
          </a:solidFill>
          <a:uFillTx/>
          <a:latin typeface="+mn-lt"/>
          <a:ea typeface="+mn-ea"/>
          <a:cs typeface="+mn-cs"/>
          <a:sym typeface="Copperplate"/>
        </a:defRPr>
      </a:lvl3pPr>
      <a:lvl4pPr marL="0" marR="0" indent="685800" algn="ctr" defTabSz="584200" rtl="0" latinLnBrk="0">
        <a:lnSpc>
          <a:spcPct val="100000"/>
        </a:lnSpc>
        <a:spcBef>
          <a:spcPts val="0"/>
        </a:spcBef>
        <a:spcAft>
          <a:spcPts val="0"/>
        </a:spcAft>
        <a:buClrTx/>
        <a:buSzTx/>
        <a:buFontTx/>
        <a:buNone/>
        <a:tabLst/>
        <a:defRPr sz="7800" b="0" i="0" u="none" strike="noStrike" cap="none" spc="0" baseline="0">
          <a:ln>
            <a:noFill/>
          </a:ln>
          <a:solidFill>
            <a:srgbClr val="6F6A5A"/>
          </a:solidFill>
          <a:uFillTx/>
          <a:latin typeface="+mn-lt"/>
          <a:ea typeface="+mn-ea"/>
          <a:cs typeface="+mn-cs"/>
          <a:sym typeface="Copperplate"/>
        </a:defRPr>
      </a:lvl4pPr>
      <a:lvl5pPr marL="0" marR="0" indent="914400" algn="ctr" defTabSz="584200" rtl="0" latinLnBrk="0">
        <a:lnSpc>
          <a:spcPct val="100000"/>
        </a:lnSpc>
        <a:spcBef>
          <a:spcPts val="0"/>
        </a:spcBef>
        <a:spcAft>
          <a:spcPts val="0"/>
        </a:spcAft>
        <a:buClrTx/>
        <a:buSzTx/>
        <a:buFontTx/>
        <a:buNone/>
        <a:tabLst/>
        <a:defRPr sz="7800" b="0" i="0" u="none" strike="noStrike" cap="none" spc="0" baseline="0">
          <a:ln>
            <a:noFill/>
          </a:ln>
          <a:solidFill>
            <a:srgbClr val="6F6A5A"/>
          </a:solidFill>
          <a:uFillTx/>
          <a:latin typeface="+mn-lt"/>
          <a:ea typeface="+mn-ea"/>
          <a:cs typeface="+mn-cs"/>
          <a:sym typeface="Copperplate"/>
        </a:defRPr>
      </a:lvl5pPr>
      <a:lvl6pPr marL="0" marR="0" indent="1143000" algn="ctr" defTabSz="584200" rtl="0" latinLnBrk="0">
        <a:lnSpc>
          <a:spcPct val="100000"/>
        </a:lnSpc>
        <a:spcBef>
          <a:spcPts val="0"/>
        </a:spcBef>
        <a:spcAft>
          <a:spcPts val="0"/>
        </a:spcAft>
        <a:buClrTx/>
        <a:buSzTx/>
        <a:buFontTx/>
        <a:buNone/>
        <a:tabLst/>
        <a:defRPr sz="7800" b="0" i="0" u="none" strike="noStrike" cap="none" spc="0" baseline="0">
          <a:ln>
            <a:noFill/>
          </a:ln>
          <a:solidFill>
            <a:srgbClr val="6F6A5A"/>
          </a:solidFill>
          <a:uFillTx/>
          <a:latin typeface="+mn-lt"/>
          <a:ea typeface="+mn-ea"/>
          <a:cs typeface="+mn-cs"/>
          <a:sym typeface="Copperplate"/>
        </a:defRPr>
      </a:lvl6pPr>
      <a:lvl7pPr marL="0" marR="0" indent="1371600" algn="ctr" defTabSz="584200" rtl="0" latinLnBrk="0">
        <a:lnSpc>
          <a:spcPct val="100000"/>
        </a:lnSpc>
        <a:spcBef>
          <a:spcPts val="0"/>
        </a:spcBef>
        <a:spcAft>
          <a:spcPts val="0"/>
        </a:spcAft>
        <a:buClrTx/>
        <a:buSzTx/>
        <a:buFontTx/>
        <a:buNone/>
        <a:tabLst/>
        <a:defRPr sz="7800" b="0" i="0" u="none" strike="noStrike" cap="none" spc="0" baseline="0">
          <a:ln>
            <a:noFill/>
          </a:ln>
          <a:solidFill>
            <a:srgbClr val="6F6A5A"/>
          </a:solidFill>
          <a:uFillTx/>
          <a:latin typeface="+mn-lt"/>
          <a:ea typeface="+mn-ea"/>
          <a:cs typeface="+mn-cs"/>
          <a:sym typeface="Copperplate"/>
        </a:defRPr>
      </a:lvl7pPr>
      <a:lvl8pPr marL="0" marR="0" indent="1600200" algn="ctr" defTabSz="584200" rtl="0" latinLnBrk="0">
        <a:lnSpc>
          <a:spcPct val="100000"/>
        </a:lnSpc>
        <a:spcBef>
          <a:spcPts val="0"/>
        </a:spcBef>
        <a:spcAft>
          <a:spcPts val="0"/>
        </a:spcAft>
        <a:buClrTx/>
        <a:buSzTx/>
        <a:buFontTx/>
        <a:buNone/>
        <a:tabLst/>
        <a:defRPr sz="7800" b="0" i="0" u="none" strike="noStrike" cap="none" spc="0" baseline="0">
          <a:ln>
            <a:noFill/>
          </a:ln>
          <a:solidFill>
            <a:srgbClr val="6F6A5A"/>
          </a:solidFill>
          <a:uFillTx/>
          <a:latin typeface="+mn-lt"/>
          <a:ea typeface="+mn-ea"/>
          <a:cs typeface="+mn-cs"/>
          <a:sym typeface="Copperplate"/>
        </a:defRPr>
      </a:lvl8pPr>
      <a:lvl9pPr marL="0" marR="0" indent="1828800" algn="ctr" defTabSz="584200" rtl="0" latinLnBrk="0">
        <a:lnSpc>
          <a:spcPct val="100000"/>
        </a:lnSpc>
        <a:spcBef>
          <a:spcPts val="0"/>
        </a:spcBef>
        <a:spcAft>
          <a:spcPts val="0"/>
        </a:spcAft>
        <a:buClrTx/>
        <a:buSzTx/>
        <a:buFontTx/>
        <a:buNone/>
        <a:tabLst/>
        <a:defRPr sz="7800" b="0" i="0" u="none" strike="noStrike" cap="none" spc="0" baseline="0">
          <a:ln>
            <a:noFill/>
          </a:ln>
          <a:solidFill>
            <a:srgbClr val="6F6A5A"/>
          </a:solidFill>
          <a:uFillTx/>
          <a:latin typeface="+mn-lt"/>
          <a:ea typeface="+mn-ea"/>
          <a:cs typeface="+mn-cs"/>
          <a:sym typeface="Copperplate"/>
        </a:defRPr>
      </a:lvl9pPr>
    </p:titleStyle>
    <p:bodyStyle>
      <a:lvl1pPr marL="366712" marR="0" indent="-366712" algn="l" defTabSz="584200" rtl="0" latinLnBrk="0">
        <a:lnSpc>
          <a:spcPct val="100000"/>
        </a:lnSpc>
        <a:spcBef>
          <a:spcPts val="3000"/>
        </a:spcBef>
        <a:spcAft>
          <a:spcPts val="0"/>
        </a:spcAft>
        <a:buClr>
          <a:srgbClr val="A29A85"/>
        </a:buClr>
        <a:buSzPct val="100000"/>
        <a:buFontTx/>
        <a:buChar char="•"/>
        <a:tabLst/>
        <a:defRPr sz="3500" b="0" i="0" u="none" strike="noStrike" cap="none" spc="0" baseline="0">
          <a:ln>
            <a:noFill/>
          </a:ln>
          <a:solidFill>
            <a:srgbClr val="000000"/>
          </a:solidFill>
          <a:uFillTx/>
          <a:latin typeface="Baskerville"/>
          <a:ea typeface="Baskerville"/>
          <a:cs typeface="Baskerville"/>
          <a:sym typeface="Baskerville"/>
        </a:defRPr>
      </a:lvl1pPr>
      <a:lvl2pPr marL="785812" marR="0" indent="-366712" algn="l" defTabSz="584200" rtl="0" latinLnBrk="0">
        <a:lnSpc>
          <a:spcPct val="100000"/>
        </a:lnSpc>
        <a:spcBef>
          <a:spcPts val="3000"/>
        </a:spcBef>
        <a:spcAft>
          <a:spcPts val="0"/>
        </a:spcAft>
        <a:buClr>
          <a:srgbClr val="A29A85"/>
        </a:buClr>
        <a:buSzPct val="100000"/>
        <a:buFontTx/>
        <a:buChar char="•"/>
        <a:tabLst/>
        <a:defRPr sz="3500" b="0" i="0" u="none" strike="noStrike" cap="none" spc="0" baseline="0">
          <a:ln>
            <a:noFill/>
          </a:ln>
          <a:solidFill>
            <a:srgbClr val="000000"/>
          </a:solidFill>
          <a:uFillTx/>
          <a:latin typeface="Baskerville"/>
          <a:ea typeface="Baskerville"/>
          <a:cs typeface="Baskerville"/>
          <a:sym typeface="Baskerville"/>
        </a:defRPr>
      </a:lvl2pPr>
      <a:lvl3pPr marL="1128712" marR="0" indent="-366712" algn="l" defTabSz="584200" rtl="0" latinLnBrk="0">
        <a:lnSpc>
          <a:spcPct val="100000"/>
        </a:lnSpc>
        <a:spcBef>
          <a:spcPts val="3000"/>
        </a:spcBef>
        <a:spcAft>
          <a:spcPts val="0"/>
        </a:spcAft>
        <a:buClr>
          <a:srgbClr val="A29A85"/>
        </a:buClr>
        <a:buSzPct val="100000"/>
        <a:buFontTx/>
        <a:buChar char="•"/>
        <a:tabLst/>
        <a:defRPr sz="3500" b="0" i="0" u="none" strike="noStrike" cap="none" spc="0" baseline="0">
          <a:ln>
            <a:noFill/>
          </a:ln>
          <a:solidFill>
            <a:srgbClr val="000000"/>
          </a:solidFill>
          <a:uFillTx/>
          <a:latin typeface="Baskerville"/>
          <a:ea typeface="Baskerville"/>
          <a:cs typeface="Baskerville"/>
          <a:sym typeface="Baskerville"/>
        </a:defRPr>
      </a:lvl3pPr>
      <a:lvl4pPr marL="1509712" marR="0" indent="-366712" algn="l" defTabSz="584200" rtl="0" latinLnBrk="0">
        <a:lnSpc>
          <a:spcPct val="100000"/>
        </a:lnSpc>
        <a:spcBef>
          <a:spcPts val="3000"/>
        </a:spcBef>
        <a:spcAft>
          <a:spcPts val="0"/>
        </a:spcAft>
        <a:buClr>
          <a:srgbClr val="A29A85"/>
        </a:buClr>
        <a:buSzPct val="100000"/>
        <a:buFontTx/>
        <a:buChar char="•"/>
        <a:tabLst/>
        <a:defRPr sz="3500" b="0" i="0" u="none" strike="noStrike" cap="none" spc="0" baseline="0">
          <a:ln>
            <a:noFill/>
          </a:ln>
          <a:solidFill>
            <a:srgbClr val="000000"/>
          </a:solidFill>
          <a:uFillTx/>
          <a:latin typeface="Baskerville"/>
          <a:ea typeface="Baskerville"/>
          <a:cs typeface="Baskerville"/>
          <a:sym typeface="Baskerville"/>
        </a:defRPr>
      </a:lvl4pPr>
      <a:lvl5pPr marL="1890712" marR="0" indent="-366712" algn="l" defTabSz="584200" rtl="0" latinLnBrk="0">
        <a:lnSpc>
          <a:spcPct val="100000"/>
        </a:lnSpc>
        <a:spcBef>
          <a:spcPts val="3000"/>
        </a:spcBef>
        <a:spcAft>
          <a:spcPts val="0"/>
        </a:spcAft>
        <a:buClr>
          <a:srgbClr val="A29A85"/>
        </a:buClr>
        <a:buSzPct val="100000"/>
        <a:buFontTx/>
        <a:buChar char="•"/>
        <a:tabLst/>
        <a:defRPr sz="3500" b="0" i="0" u="none" strike="noStrike" cap="none" spc="0" baseline="0">
          <a:ln>
            <a:noFill/>
          </a:ln>
          <a:solidFill>
            <a:srgbClr val="000000"/>
          </a:solidFill>
          <a:uFillTx/>
          <a:latin typeface="Baskerville"/>
          <a:ea typeface="Baskerville"/>
          <a:cs typeface="Baskerville"/>
          <a:sym typeface="Baskerville"/>
        </a:defRPr>
      </a:lvl5pPr>
      <a:lvl6pPr marL="2271712" marR="0" indent="-366712" algn="l" defTabSz="584200" rtl="0" latinLnBrk="0">
        <a:lnSpc>
          <a:spcPct val="100000"/>
        </a:lnSpc>
        <a:spcBef>
          <a:spcPts val="3000"/>
        </a:spcBef>
        <a:spcAft>
          <a:spcPts val="0"/>
        </a:spcAft>
        <a:buClr>
          <a:srgbClr val="A29A85"/>
        </a:buClr>
        <a:buSzPct val="100000"/>
        <a:buFontTx/>
        <a:buChar char="•"/>
        <a:tabLst/>
        <a:defRPr sz="3500" b="0" i="0" u="none" strike="noStrike" cap="none" spc="0" baseline="0">
          <a:ln>
            <a:noFill/>
          </a:ln>
          <a:solidFill>
            <a:srgbClr val="000000"/>
          </a:solidFill>
          <a:uFillTx/>
          <a:latin typeface="Baskerville"/>
          <a:ea typeface="Baskerville"/>
          <a:cs typeface="Baskerville"/>
          <a:sym typeface="Baskerville"/>
        </a:defRPr>
      </a:lvl6pPr>
      <a:lvl7pPr marL="2652712" marR="0" indent="-366712" algn="l" defTabSz="584200" rtl="0" latinLnBrk="0">
        <a:lnSpc>
          <a:spcPct val="100000"/>
        </a:lnSpc>
        <a:spcBef>
          <a:spcPts val="3000"/>
        </a:spcBef>
        <a:spcAft>
          <a:spcPts val="0"/>
        </a:spcAft>
        <a:buClr>
          <a:srgbClr val="A29A85"/>
        </a:buClr>
        <a:buSzPct val="100000"/>
        <a:buFontTx/>
        <a:buChar char="•"/>
        <a:tabLst/>
        <a:defRPr sz="3500" b="0" i="0" u="none" strike="noStrike" cap="none" spc="0" baseline="0">
          <a:ln>
            <a:noFill/>
          </a:ln>
          <a:solidFill>
            <a:srgbClr val="000000"/>
          </a:solidFill>
          <a:uFillTx/>
          <a:latin typeface="Baskerville"/>
          <a:ea typeface="Baskerville"/>
          <a:cs typeface="Baskerville"/>
          <a:sym typeface="Baskerville"/>
        </a:defRPr>
      </a:lvl7pPr>
      <a:lvl8pPr marL="3033712" marR="0" indent="-366712" algn="l" defTabSz="584200" rtl="0" latinLnBrk="0">
        <a:lnSpc>
          <a:spcPct val="100000"/>
        </a:lnSpc>
        <a:spcBef>
          <a:spcPts val="3000"/>
        </a:spcBef>
        <a:spcAft>
          <a:spcPts val="0"/>
        </a:spcAft>
        <a:buClr>
          <a:srgbClr val="A29A85"/>
        </a:buClr>
        <a:buSzPct val="100000"/>
        <a:buFontTx/>
        <a:buChar char="•"/>
        <a:tabLst/>
        <a:defRPr sz="3500" b="0" i="0" u="none" strike="noStrike" cap="none" spc="0" baseline="0">
          <a:ln>
            <a:noFill/>
          </a:ln>
          <a:solidFill>
            <a:srgbClr val="000000"/>
          </a:solidFill>
          <a:uFillTx/>
          <a:latin typeface="Baskerville"/>
          <a:ea typeface="Baskerville"/>
          <a:cs typeface="Baskerville"/>
          <a:sym typeface="Baskerville"/>
        </a:defRPr>
      </a:lvl8pPr>
      <a:lvl9pPr marL="3414712" marR="0" indent="-366712" algn="l" defTabSz="584200" rtl="0" latinLnBrk="0">
        <a:lnSpc>
          <a:spcPct val="100000"/>
        </a:lnSpc>
        <a:spcBef>
          <a:spcPts val="3000"/>
        </a:spcBef>
        <a:spcAft>
          <a:spcPts val="0"/>
        </a:spcAft>
        <a:buClr>
          <a:srgbClr val="A29A85"/>
        </a:buClr>
        <a:buSzPct val="100000"/>
        <a:buFontTx/>
        <a:buChar char="•"/>
        <a:tabLst/>
        <a:defRPr sz="3500" b="0" i="0" u="none" strike="noStrike" cap="none" spc="0" baseline="0">
          <a:ln>
            <a:noFill/>
          </a:ln>
          <a:solidFill>
            <a:srgbClr val="000000"/>
          </a:solidFill>
          <a:uFillTx/>
          <a:latin typeface="Baskerville"/>
          <a:ea typeface="Baskerville"/>
          <a:cs typeface="Baskerville"/>
          <a:sym typeface="Baskervill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la rivoluzione d’ottobre"/>
          <p:cNvSpPr txBox="1">
            <a:spLocks noGrp="1"/>
          </p:cNvSpPr>
          <p:nvPr>
            <p:ph type="ctrTitle"/>
          </p:nvPr>
        </p:nvSpPr>
        <p:spPr>
          <a:prstGeom prst="rect">
            <a:avLst/>
          </a:prstGeom>
        </p:spPr>
        <p:txBody>
          <a:bodyPr anchor="ctr"/>
          <a:lstStyle>
            <a:lvl1pPr>
              <a:defRPr>
                <a:solidFill>
                  <a:schemeClr val="accent5">
                    <a:hueOff val="74999"/>
                    <a:satOff val="18651"/>
                    <a:lumOff val="-19807"/>
                  </a:schemeClr>
                </a:solidFill>
              </a:defRPr>
            </a:lvl1pPr>
          </a:lstStyle>
          <a:p>
            <a:pPr>
              <a:defRPr>
                <a:effectLst/>
              </a:defRPr>
            </a:pPr>
            <a:r>
              <a:t>la rivoluzione d’ottobre</a:t>
            </a:r>
          </a:p>
        </p:txBody>
      </p:sp>
      <p:sp>
        <p:nvSpPr>
          <p:cNvPr id="120" name="Eros Barone"/>
          <p:cNvSpPr txBox="1"/>
          <p:nvPr/>
        </p:nvSpPr>
        <p:spPr>
          <a:xfrm>
            <a:off x="5187404" y="5638799"/>
            <a:ext cx="2629992"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000">
                <a:solidFill>
                  <a:srgbClr val="000000"/>
                </a:solidFill>
              </a:defRPr>
            </a:lvl1pPr>
          </a:lstStyle>
          <a:p>
            <a:r>
              <a:t>Eros Barone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Nel movimento socialista la diversa valutazione degli avvenimenti trascorsi si intrecciava con le discussioni su temi come la democrazia operaia (i soviet sorsero infatti durante la Rivoluzione del 1905), la questione agraria e, soprattutto, l’organizzazione del partito.…"/>
          <p:cNvSpPr txBox="1">
            <a:spLocks noGrp="1"/>
          </p:cNvSpPr>
          <p:nvPr>
            <p:ph type="body" idx="1"/>
          </p:nvPr>
        </p:nvSpPr>
        <p:spPr>
          <a:xfrm>
            <a:off x="1015735" y="2019300"/>
            <a:ext cx="10824039" cy="5715000"/>
          </a:xfrm>
          <a:prstGeom prst="rect">
            <a:avLst/>
          </a:prstGeom>
        </p:spPr>
        <p:txBody>
          <a:bodyPr/>
          <a:lstStyle/>
          <a:p>
            <a:pPr marL="0" indent="0">
              <a:buClrTx/>
              <a:buSzTx/>
              <a:buNone/>
            </a:pPr>
            <a:r>
              <a:t>Nel movimento socialista la diversa valutazione degli avvenimenti trascorsi si intrecciava con le discussioni su temi come la democrazia operaia (i soviet sorsero infatti durante la Rivoluzione del 1905), la questione agraria e, soprattutto, l’organizzazione del partito.</a:t>
            </a:r>
          </a:p>
          <a:p>
            <a:pPr marL="0" indent="0">
              <a:buClrTx/>
              <a:buSzTx/>
              <a:buNone/>
            </a:pPr>
            <a:r>
              <a:t>Quest’ultima questione solo in apparenza era di mero carattere organizzativo, poiché era strettamente connessa al problema del rapporto tra classe e partito, spontaneità e organizzazione.</a:t>
            </a:r>
          </a:p>
        </p:txBody>
      </p:sp>
    </p:spTree>
  </p:cSld>
  <p:clrMapOvr>
    <a:masterClrMapping/>
  </p:clrMapOvr>
  <mc:AlternateContent xmlns:mc="http://schemas.openxmlformats.org/markup-compatibility/2006" xmlns:p14="http://schemas.microsoft.com/office/powerpoint/2010/main">
    <mc:Choice Requires="p14">
      <p:transition spd="slow" p14:dur="800">
        <p:cover/>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LE DIVERGENZE TRA MENSCEVICHI E BOLSCEVICHI"/>
          <p:cNvSpPr txBox="1">
            <a:spLocks noGrp="1"/>
          </p:cNvSpPr>
          <p:nvPr>
            <p:ph type="title"/>
          </p:nvPr>
        </p:nvSpPr>
        <p:spPr>
          <a:xfrm>
            <a:off x="1016000" y="988368"/>
            <a:ext cx="10972800" cy="1411932"/>
          </a:xfrm>
          <a:prstGeom prst="rect">
            <a:avLst/>
          </a:prstGeom>
        </p:spPr>
        <p:txBody>
          <a:bodyPr>
            <a:normAutofit fontScale="90000"/>
          </a:bodyPr>
          <a:lstStyle>
            <a:lvl1pPr>
              <a:defRPr sz="5000">
                <a:solidFill>
                  <a:schemeClr val="accent5">
                    <a:hueOff val="74999"/>
                    <a:satOff val="18651"/>
                    <a:lumOff val="-19807"/>
                  </a:schemeClr>
                </a:solidFill>
              </a:defRPr>
            </a:lvl1pPr>
          </a:lstStyle>
          <a:p>
            <a:r>
              <a:rPr dirty="0"/>
              <a:t>LE DIVERGENZE TRA MENSCEVICHI E BOLSCEVICHI</a:t>
            </a:r>
          </a:p>
        </p:txBody>
      </p:sp>
      <p:sp>
        <p:nvSpPr>
          <p:cNvPr id="145" name="I menscevichi ritenevano che la Russia dovesse attraversare una fase di sviluppo capitalistico in un regime di democrazia borghese e si rifacevano pertanto al modello dei partiti dei partiti socialdemocratici occidentali. Essi concepivano il partito socialista come un’organizzazione controllata dalla base ed alla quale poteva iscriversi chiunque ne accettasse gli orientamenti.…"/>
          <p:cNvSpPr txBox="1">
            <a:spLocks noGrp="1"/>
          </p:cNvSpPr>
          <p:nvPr>
            <p:ph type="body" idx="1"/>
          </p:nvPr>
        </p:nvSpPr>
        <p:spPr>
          <a:xfrm>
            <a:off x="1638961" y="2337990"/>
            <a:ext cx="9901106" cy="6576220"/>
          </a:xfrm>
          <a:prstGeom prst="rect">
            <a:avLst/>
          </a:prstGeom>
        </p:spPr>
        <p:txBody>
          <a:bodyPr>
            <a:normAutofit fontScale="92500"/>
          </a:bodyPr>
          <a:lstStyle/>
          <a:p>
            <a:pPr marL="0" indent="0">
              <a:buClrTx/>
              <a:buSzTx/>
              <a:buNone/>
            </a:pPr>
            <a:r>
              <a:t>I menscevichi ritenevano che la Russia dovesse attraversare una fase di sviluppo capitalistico in un regime di democrazia borghese e si rifacevano pertanto al modello dei partiti dei partiti socialdemocratici occidentali. Essi concepivano il partito socialista come un’organizzazione controllata dalla base ed alla quale poteva iscriversi chiunque ne accettasse gli orientamenti.</a:t>
            </a:r>
          </a:p>
          <a:p>
            <a:pPr marL="0" indent="0">
              <a:buClrTx/>
              <a:buSzTx/>
              <a:buNone/>
            </a:pPr>
            <a:r>
              <a:t>Lenin invece concepiva il partito come una organizzazione ristretta, che doveva essere formata solo da agitatori e propagandisti, cioè “rivoluzionari di professione”.</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Il partito dev’essere soltanto il reparto d’avanguardia, il dirigente dell’enorme massa della classe operaia che lavora tutta (o quasi tutta) sotto il controllo e la direzione delle organizzazioni di partito, ma che non entra tutta e non deve entrare tutta nel partito».…"/>
          <p:cNvSpPr txBox="1">
            <a:spLocks noGrp="1"/>
          </p:cNvSpPr>
          <p:nvPr>
            <p:ph type="body" idx="1"/>
          </p:nvPr>
        </p:nvSpPr>
        <p:spPr>
          <a:xfrm>
            <a:off x="1016000" y="503303"/>
            <a:ext cx="10972800" cy="7980297"/>
          </a:xfrm>
          <a:prstGeom prst="rect">
            <a:avLst/>
          </a:prstGeom>
        </p:spPr>
        <p:txBody>
          <a:bodyPr/>
          <a:lstStyle/>
          <a:p>
            <a:pPr marL="0" indent="0">
              <a:buClrTx/>
              <a:buSzTx/>
              <a:buNone/>
            </a:pPr>
            <a:r>
              <a:t>«Il partito dev’essere soltanto il reparto d’avanguardia, il dirigente dell’enorme massa della classe operaia che lavora tutta (o quasi tutta) sotto il controllo e la direzione delle organizzazioni di partito, ma che non entra tutta e non deve entrare tutta nel partito».</a:t>
            </a:r>
          </a:p>
          <a:p>
            <a:pPr marL="0" lvl="1" indent="228600" algn="r">
              <a:buClrTx/>
              <a:buSzTx/>
              <a:buNone/>
            </a:pPr>
            <a:r>
              <a:t>Lenin, </a:t>
            </a:r>
            <a:r>
              <a:rPr i="1"/>
              <a:t>Che fare? </a:t>
            </a:r>
            <a:r>
              <a:t>,1902</a:t>
            </a:r>
          </a:p>
        </p:txBody>
      </p:sp>
    </p:spTree>
  </p:cSld>
  <p:clrMapOvr>
    <a:masterClrMapping/>
  </p:clrMapOvr>
  <mc:AlternateContent xmlns:mc="http://schemas.openxmlformats.org/markup-compatibility/2006" xmlns:p14="http://schemas.microsoft.com/office/powerpoint/2010/main">
    <mc:Choice Requires="p14">
      <p:transition spd="slow" p14:dur="850">
        <p:push dir="r"/>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10-11.jpg" descr="10-11.jpg"/>
          <p:cNvPicPr>
            <a:picLocks noChangeAspect="1"/>
          </p:cNvPicPr>
          <p:nvPr/>
        </p:nvPicPr>
        <p:blipFill>
          <a:blip r:embed="rId2">
            <a:extLst/>
          </a:blip>
          <a:stretch>
            <a:fillRect/>
          </a:stretch>
        </p:blipFill>
        <p:spPr>
          <a:xfrm>
            <a:off x="3432941" y="407844"/>
            <a:ext cx="6138919" cy="893791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800">
        <p:wipe dir="d"/>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10-11.jpg" descr="10-11.jpg"/>
          <p:cNvPicPr>
            <a:picLocks noChangeAspect="1"/>
          </p:cNvPicPr>
          <p:nvPr/>
        </p:nvPicPr>
        <p:blipFill>
          <a:blip r:embed="rId2">
            <a:extLst/>
          </a:blip>
          <a:stretch>
            <a:fillRect/>
          </a:stretch>
        </p:blipFill>
        <p:spPr>
          <a:xfrm>
            <a:off x="3392743" y="333156"/>
            <a:ext cx="6219315" cy="90872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14-15.jpg" descr="14-15.jpg"/>
          <p:cNvPicPr>
            <a:picLocks noChangeAspect="1"/>
          </p:cNvPicPr>
          <p:nvPr/>
        </p:nvPicPr>
        <p:blipFill>
          <a:blip r:embed="rId2">
            <a:extLst/>
          </a:blip>
          <a:stretch>
            <a:fillRect/>
          </a:stretch>
        </p:blipFill>
        <p:spPr>
          <a:xfrm>
            <a:off x="405497" y="694110"/>
            <a:ext cx="12193806" cy="836538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p. 16.jpg" descr="p. 16.jpg"/>
          <p:cNvPicPr>
            <a:picLocks noChangeAspect="1"/>
          </p:cNvPicPr>
          <p:nvPr/>
        </p:nvPicPr>
        <p:blipFill>
          <a:blip r:embed="rId2">
            <a:extLst/>
          </a:blip>
          <a:stretch>
            <a:fillRect/>
          </a:stretch>
        </p:blipFill>
        <p:spPr>
          <a:xfrm>
            <a:off x="3482206" y="370431"/>
            <a:ext cx="6040388" cy="9012738"/>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med" advClick="1" p14:dur="899">
        <p15:prstTrans prst="fallOver"/>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La rivoluzione, fallita nel 1905, riuscì nel 1917. I timidi tentativi costituzionalistici operati con la concessione della Duma e con le riforme agrarie di Stolypin avevano segnato i limiti estremi del riformismo zarista.…"/>
          <p:cNvSpPr txBox="1">
            <a:spLocks noGrp="1"/>
          </p:cNvSpPr>
          <p:nvPr>
            <p:ph type="body" idx="1"/>
          </p:nvPr>
        </p:nvSpPr>
        <p:spPr>
          <a:xfrm>
            <a:off x="1387904" y="1682022"/>
            <a:ext cx="10228992" cy="6389556"/>
          </a:xfrm>
          <a:prstGeom prst="rect">
            <a:avLst/>
          </a:prstGeom>
        </p:spPr>
        <p:txBody>
          <a:bodyPr>
            <a:normAutofit lnSpcReduction="10000"/>
          </a:bodyPr>
          <a:lstStyle/>
          <a:p>
            <a:pPr marL="0" indent="0">
              <a:buClrTx/>
              <a:buSzTx/>
              <a:buNone/>
            </a:pPr>
            <a:r>
              <a:t>La rivoluzione, fallita nel 1905, riuscì nel 1917. I timidi tentativi costituzionalistici operati con la concessione della Duma e con le riforme agrarie di Stolypin avevano segnato i limiti estremi del riformismo zarista.</a:t>
            </a:r>
          </a:p>
          <a:p>
            <a:pPr marL="0" indent="0">
              <a:buClrTx/>
              <a:buSzTx/>
              <a:buNone/>
            </a:pPr>
            <a:r>
              <a:t>La rigidità del regime zarista, la secolare miseria dei contadini e la stanchezza della guerra erano le principali contraddizioni della società russa, sospesa tra arretratezza e modernizzazione. Difficilmente, però, sarebbero state sufficienti ad abbattere il potere dei Romanov senza la spallata decisiva del movimento operaio.</a:t>
            </a:r>
          </a:p>
        </p:txBody>
      </p:sp>
    </p:spTree>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28-29.jpg" descr="28-29.jpg"/>
          <p:cNvPicPr>
            <a:picLocks noChangeAspect="1"/>
          </p:cNvPicPr>
          <p:nvPr/>
        </p:nvPicPr>
        <p:blipFill>
          <a:blip r:embed="rId2">
            <a:extLst/>
          </a:blip>
          <a:stretch>
            <a:fillRect/>
          </a:stretch>
        </p:blipFill>
        <p:spPr>
          <a:xfrm>
            <a:off x="479185" y="706882"/>
            <a:ext cx="12046430" cy="833983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La Rivoluzione di Febbraio fu in gran parte l’effetto della somma di una serie di movimenti spontanei: ribellioni contadine, rivendicazioni operaie, ammutinamenti militari, spinte centrifughe delle nazionalità non russe.…"/>
          <p:cNvSpPr txBox="1">
            <a:spLocks noGrp="1"/>
          </p:cNvSpPr>
          <p:nvPr>
            <p:ph type="body" sz="half" idx="1"/>
          </p:nvPr>
        </p:nvSpPr>
        <p:spPr>
          <a:xfrm>
            <a:off x="1173890" y="2578430"/>
            <a:ext cx="10657020" cy="4596740"/>
          </a:xfrm>
          <a:prstGeom prst="rect">
            <a:avLst/>
          </a:prstGeom>
        </p:spPr>
        <p:txBody>
          <a:bodyPr/>
          <a:lstStyle/>
          <a:p>
            <a:pPr marL="0" indent="0">
              <a:buClrTx/>
              <a:buSzTx/>
              <a:buNone/>
            </a:pPr>
            <a:r>
              <a:t>La Rivoluzione di Febbraio fu in gran parte l’effetto della somma di una serie di movimenti spontanei: ribellioni contadine, rivendicazioni operaie, ammutinamenti militari, spinte centrifughe delle nazionalità non russe.</a:t>
            </a:r>
          </a:p>
          <a:p>
            <a:pPr marL="0" indent="0">
              <a:buClrTx/>
              <a:buSzTx/>
              <a:buNone/>
            </a:pPr>
            <a:r>
              <a:t>Il “paradosso di Febbraio” consisteva nella contraddizione tra la natura sociale della Rivoluzione e la natura politica del governo che ne era scaturito.</a:t>
            </a:r>
          </a:p>
        </p:txBody>
      </p:sp>
    </p:spTree>
  </p:cSld>
  <p:clrMapOvr>
    <a:masterClrMapping/>
  </p:clrMapOvr>
  <mc:AlternateContent xmlns:mc="http://schemas.openxmlformats.org/markup-compatibility/2006" xmlns:p14="http://schemas.microsoft.com/office/powerpoint/2010/main">
    <mc:Choice Requires="p14">
      <p:transition spd="slow">
        <p14:prism dir="r"/>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ATTUALITÀ DELLA RIVOLUZIONE D’OTTOBRE"/>
          <p:cNvSpPr txBox="1">
            <a:spLocks noGrp="1"/>
          </p:cNvSpPr>
          <p:nvPr>
            <p:ph type="title"/>
          </p:nvPr>
        </p:nvSpPr>
        <p:spPr>
          <a:xfrm>
            <a:off x="713448" y="546100"/>
            <a:ext cx="11551577" cy="1854200"/>
          </a:xfrm>
          <a:prstGeom prst="rect">
            <a:avLst/>
          </a:prstGeom>
        </p:spPr>
        <p:txBody>
          <a:bodyPr/>
          <a:lstStyle>
            <a:lvl1pPr>
              <a:defRPr sz="5000">
                <a:solidFill>
                  <a:schemeClr val="accent5">
                    <a:hueOff val="74999"/>
                    <a:satOff val="18651"/>
                    <a:lumOff val="-19807"/>
                  </a:schemeClr>
                </a:solidFill>
              </a:defRPr>
            </a:lvl1pPr>
          </a:lstStyle>
          <a:p>
            <a:r>
              <a:t>ATTUALITÀ DELLA RIVOLUZIONE D’OTTOBRE</a:t>
            </a:r>
          </a:p>
        </p:txBody>
      </p:sp>
      <p:sp>
        <p:nvSpPr>
          <p:cNvPr id="123" name="Gli anni della intensa industrializzazione, promossa dai governi zaristi dopo l’abolizione della servitù della gleba (1861) e analizzata da Lenin nel saggio Lo sviluppo del capitalismo in Russia (1899), furono caratterizzati dalla diffusione del marxismo e dalle discussioni che lo accompagnarono.…"/>
          <p:cNvSpPr txBox="1">
            <a:spLocks noGrp="1"/>
          </p:cNvSpPr>
          <p:nvPr>
            <p:ph type="body" idx="1"/>
          </p:nvPr>
        </p:nvSpPr>
        <p:spPr>
          <a:xfrm>
            <a:off x="1484972" y="2345068"/>
            <a:ext cx="10008528" cy="6562064"/>
          </a:xfrm>
          <a:prstGeom prst="rect">
            <a:avLst/>
          </a:prstGeom>
        </p:spPr>
        <p:txBody>
          <a:bodyPr>
            <a:normAutofit fontScale="92500"/>
          </a:bodyPr>
          <a:lstStyle/>
          <a:p>
            <a:pPr marL="0" indent="0" defTabSz="543305">
              <a:spcBef>
                <a:spcPts val="2700"/>
              </a:spcBef>
              <a:buClrTx/>
              <a:buSzTx/>
              <a:buNone/>
              <a:defRPr sz="3255"/>
            </a:pPr>
            <a:r>
              <a:t>Gli anni della intensa industrializzazione, promossa dai governi zaristi dopo l’abolizione della servitù della gleba (1861) e analizzata da Lenin nel saggio </a:t>
            </a:r>
            <a:r>
              <a:rPr i="1"/>
              <a:t>Lo sviluppo del capitalismo in Russia</a:t>
            </a:r>
            <a:r>
              <a:t> (1899), furono caratterizzati dalla diffusione del marxismo e dalle discussioni che lo accompagnarono.</a:t>
            </a:r>
          </a:p>
          <a:p>
            <a:pPr marL="0" indent="0" defTabSz="543305">
              <a:spcBef>
                <a:spcPts val="2700"/>
              </a:spcBef>
              <a:buClrTx/>
              <a:buSzTx/>
              <a:buNone/>
              <a:defRPr sz="3255"/>
            </a:pPr>
            <a:r>
              <a:t>Il marxismo, interpretato nella versione evoluzionistica dominante nel periodo della II internazionale (1899-1914), fu recepito come ideologia della industrializzazione e venne usato anche dai liberali come argomento a sostegno di una politica di moderato sviluppo borghese secondo lo schema logico elaborato dai cosiddetti “marxisti legali”, come Pëtr Struve.</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Una volta spodestato lo zarismo e giunti al governo, i liberali russi non potevano impegnarsi seriamente nella ricerca di una pace separata con la Germania senza compromettere la stabilità e la legittimità del potere appena conquistato e senza causare gravissimi attriti con il mondo capitalistico occidentale.…"/>
          <p:cNvSpPr txBox="1">
            <a:spLocks noGrp="1"/>
          </p:cNvSpPr>
          <p:nvPr>
            <p:ph type="body" idx="1"/>
          </p:nvPr>
        </p:nvSpPr>
        <p:spPr>
          <a:xfrm>
            <a:off x="1425045" y="1373849"/>
            <a:ext cx="10154710" cy="7005902"/>
          </a:xfrm>
          <a:prstGeom prst="rect">
            <a:avLst/>
          </a:prstGeom>
        </p:spPr>
        <p:txBody>
          <a:bodyPr/>
          <a:lstStyle/>
          <a:p>
            <a:pPr marL="0" indent="0">
              <a:buClrTx/>
              <a:buSzTx/>
              <a:buNone/>
            </a:pPr>
            <a:r>
              <a:t>Una volta spodestato lo zarismo e giunti al governo, i liberali russi non potevano impegnarsi seriamente nella ricerca di una pace separata con la Germania senza compromettere la stabilità e la legittimità del potere appena conquistato e senza causare gravissimi attriti con il mondo capitalistico occidentale.</a:t>
            </a:r>
          </a:p>
          <a:p>
            <a:pPr marL="0" indent="0">
              <a:buClrTx/>
              <a:buSzTx/>
              <a:buNone/>
            </a:pPr>
            <a:r>
              <a:t>Si spiega in tal modo l’ascesa dei Soviet come forma di democrazia superiore al parlamentarismo borghese (ecco un tratto di grande attualità della Rivoluzione d’Ottobre) e come organi non tanto di collaborazione quanto di competizione con il governo (= dualismo di potere, carattere tipico di tutte le crisi rivoluzionarie).</a:t>
            </a:r>
          </a:p>
        </p:txBody>
      </p:sp>
    </p:spTree>
  </p:cSld>
  <p:clrMapOvr>
    <a:masterClrMapping/>
  </p:clrMapOvr>
  <mc:AlternateContent xmlns:mc="http://schemas.openxmlformats.org/markup-compatibility/2006" xmlns:p14="http://schemas.microsoft.com/office/powerpoint/2010/main">
    <mc:Choice Requires="p14">
      <p:transition spd="slow" p14:dur="899">
        <p:checker dir="vert"/>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p.33.jpg" descr="p.33.jpg"/>
          <p:cNvPicPr>
            <a:picLocks noChangeAspect="1"/>
          </p:cNvPicPr>
          <p:nvPr/>
        </p:nvPicPr>
        <p:blipFill>
          <a:blip r:embed="rId2">
            <a:extLst/>
          </a:blip>
          <a:stretch>
            <a:fillRect/>
          </a:stretch>
        </p:blipFill>
        <p:spPr>
          <a:xfrm>
            <a:off x="534409" y="496953"/>
            <a:ext cx="5783567" cy="8759694"/>
          </a:xfrm>
          <a:prstGeom prst="rect">
            <a:avLst/>
          </a:prstGeom>
          <a:ln w="12700">
            <a:miter lim="400000"/>
          </a:ln>
        </p:spPr>
      </p:pic>
      <p:pic>
        <p:nvPicPr>
          <p:cNvPr id="166" name="p. 34..jpg" descr="p. 34..jpg"/>
          <p:cNvPicPr>
            <a:picLocks noChangeAspect="1"/>
          </p:cNvPicPr>
          <p:nvPr/>
        </p:nvPicPr>
        <p:blipFill>
          <a:blip r:embed="rId3">
            <a:extLst/>
          </a:blip>
          <a:stretch>
            <a:fillRect/>
          </a:stretch>
        </p:blipFill>
        <p:spPr>
          <a:xfrm>
            <a:off x="6545729" y="475567"/>
            <a:ext cx="5983942" cy="880246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xmlns:p15="http://schemas.microsoft.com/office/powerpoint/2012/main" xmlns="" Requires="p15">
      <p:transition xmlns:p14="http://schemas.microsoft.com/office/powerpoint/2010/main" spd="med" advClick="1" p14:dur="1000">
        <p15:prstTrans prst="peelOff" invX="1"/>
      </p:transition>
    </mc:Choice>
    <mc:Choice Requires="p14">
      <p:transition spd="slow">
        <p:wip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36-37.jpg" descr="36-37.jpg"/>
          <p:cNvPicPr>
            <a:picLocks noChangeAspect="1"/>
          </p:cNvPicPr>
          <p:nvPr/>
        </p:nvPicPr>
        <p:blipFill>
          <a:blip r:embed="rId2">
            <a:extLst/>
          </a:blip>
          <a:stretch>
            <a:fillRect/>
          </a:stretch>
        </p:blipFill>
        <p:spPr>
          <a:xfrm>
            <a:off x="330795" y="476043"/>
            <a:ext cx="12343210" cy="880151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blinds dir="vert"/>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attica e strategia dei bolscevichi"/>
          <p:cNvSpPr txBox="1">
            <a:spLocks noGrp="1"/>
          </p:cNvSpPr>
          <p:nvPr>
            <p:ph type="title"/>
          </p:nvPr>
        </p:nvSpPr>
        <p:spPr>
          <a:xfrm>
            <a:off x="1183150" y="622300"/>
            <a:ext cx="10638500" cy="1135857"/>
          </a:xfrm>
          <a:prstGeom prst="rect">
            <a:avLst/>
          </a:prstGeom>
        </p:spPr>
        <p:txBody>
          <a:bodyPr/>
          <a:lstStyle>
            <a:lvl1pPr defTabSz="549148">
              <a:defRPr sz="4700">
                <a:solidFill>
                  <a:schemeClr val="accent5">
                    <a:hueOff val="74999"/>
                    <a:satOff val="18651"/>
                    <a:lumOff val="-19807"/>
                  </a:schemeClr>
                </a:solidFill>
              </a:defRPr>
            </a:lvl1pPr>
          </a:lstStyle>
          <a:p>
            <a:r>
              <a:t>Tattica e strategia dei bolscevichi</a:t>
            </a:r>
          </a:p>
        </p:txBody>
      </p:sp>
      <p:sp>
        <p:nvSpPr>
          <p:cNvPr id="171" name="I bolscevichi assecondarono e fecero proprie le spontanee rivendicazioni popolari anche quando questo rischiava di lacerare la loro organizzazione e implicava l’assunzione di tematiche di tipo anarchico. Tuttavia non si limitarono a “nuotare secondo la corrente”, bensì tradussero la spontanea ribellione delle masse in un progetto strategico e in precise direttive pratiche."/>
          <p:cNvSpPr txBox="1">
            <a:spLocks noGrp="1"/>
          </p:cNvSpPr>
          <p:nvPr>
            <p:ph type="body" idx="1"/>
          </p:nvPr>
        </p:nvSpPr>
        <p:spPr>
          <a:xfrm>
            <a:off x="1254025" y="2324860"/>
            <a:ext cx="10496750" cy="6602480"/>
          </a:xfrm>
          <a:prstGeom prst="rect">
            <a:avLst/>
          </a:prstGeom>
        </p:spPr>
        <p:txBody>
          <a:bodyPr/>
          <a:lstStyle>
            <a:lvl1pPr marL="0" indent="0">
              <a:buClrTx/>
              <a:buSzTx/>
              <a:buNone/>
            </a:lvl1pPr>
          </a:lstStyle>
          <a:p>
            <a:r>
              <a:t>I bolscevichi assecondarono e fecero proprie le spontanee rivendicazioni popolari anche quando questo rischiava di lacerare la loro organizzazione e implicava l’assunzione di tematiche di tipo anarchico. Tuttavia non si limitarono a “nuotare secondo la corrente”, bensì tradussero la spontanea ribellione delle masse in un progetto strategico e in precise direttive pratiche.</a:t>
            </a:r>
          </a:p>
        </p:txBody>
      </p:sp>
    </p:spTree>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la misteriosa curva della retta di lenin»"/>
          <p:cNvSpPr txBox="1">
            <a:spLocks noGrp="1"/>
          </p:cNvSpPr>
          <p:nvPr>
            <p:ph type="title"/>
          </p:nvPr>
        </p:nvSpPr>
        <p:spPr>
          <a:xfrm>
            <a:off x="760809" y="546100"/>
            <a:ext cx="11483182" cy="1854200"/>
          </a:xfrm>
          <a:prstGeom prst="rect">
            <a:avLst/>
          </a:prstGeom>
        </p:spPr>
        <p:txBody>
          <a:bodyPr/>
          <a:lstStyle>
            <a:lvl1pPr>
              <a:defRPr sz="5000">
                <a:solidFill>
                  <a:schemeClr val="accent5">
                    <a:hueOff val="74999"/>
                    <a:satOff val="18651"/>
                    <a:lumOff val="-19807"/>
                  </a:schemeClr>
                </a:solidFill>
              </a:defRPr>
            </a:lvl1pPr>
          </a:lstStyle>
          <a:p>
            <a:r>
              <a:t>«la misteriosa curva della retta di lenin»</a:t>
            </a:r>
          </a:p>
        </p:txBody>
      </p:sp>
      <p:sp>
        <p:nvSpPr>
          <p:cNvPr id="174" name="Tutto questo non sarebbe stato possibile se i bolscevichi non fossero riusciti a portare sulle proprie posizioni la maggioranza dei delegati dei Soviet e se il partito bolscevico non fosse stato quello strumento disciplinato, maneggevole, capace di rapidi aggiustamenti di linea, che era diventato sulla base dell’impostazione di Lenin."/>
          <p:cNvSpPr txBox="1">
            <a:spLocks noGrp="1"/>
          </p:cNvSpPr>
          <p:nvPr>
            <p:ph type="body" idx="1"/>
          </p:nvPr>
        </p:nvSpPr>
        <p:spPr>
          <a:prstGeom prst="rect">
            <a:avLst/>
          </a:prstGeom>
        </p:spPr>
        <p:txBody>
          <a:bodyPr/>
          <a:lstStyle>
            <a:lvl1pPr marL="0" indent="0">
              <a:buClrTx/>
              <a:buSzTx/>
              <a:buNone/>
            </a:lvl1pPr>
          </a:lstStyle>
          <a:p>
            <a:r>
              <a:t>Tutto questo non sarebbe stato possibile se i bolscevichi non fossero riusciti a portare sulle proprie posizioni la maggioranza dei delegati dei Soviet e se il partito bolscevico non fosse stato quello strumento disciplinato, maneggevole, capace di rapidi aggiustamenti di linea, che era diventato sulla base dell’impostazione di Lenin.</a:t>
            </a:r>
          </a:p>
        </p:txBody>
      </p:sp>
    </p:spTree>
  </p:cSld>
  <p:clrMapOvr>
    <a:masterClrMapping/>
  </p:clrMapOvr>
  <mc:AlternateContent xmlns:mc="http://schemas.openxmlformats.org/markup-compatibility/2006" xmlns:p14="http://schemas.microsoft.com/office/powerpoint/2010/main">
    <mc:Choice xmlns:p15="http://schemas.microsoft.com/office/powerpoint/2012/main" xmlns="" Requires="p15">
      <p:transition xmlns:p14="http://schemas.microsoft.com/office/powerpoint/2010/main" spd="med" advClick="1" p14:dur="899">
        <p15:prstTrans prst="pageCurlDouble"/>
      </p:transition>
    </mc:Choice>
    <mc:Choice Requires="p14">
      <p:transition spd="slow" p14:dur="899">
        <p14:prism dir="d"/>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Le tesi di aprile"/>
          <p:cNvSpPr txBox="1">
            <a:spLocks noGrp="1"/>
          </p:cNvSpPr>
          <p:nvPr>
            <p:ph type="title"/>
          </p:nvPr>
        </p:nvSpPr>
        <p:spPr>
          <a:xfrm>
            <a:off x="1406177" y="393700"/>
            <a:ext cx="10192446" cy="1113731"/>
          </a:xfrm>
          <a:prstGeom prst="rect">
            <a:avLst/>
          </a:prstGeom>
        </p:spPr>
        <p:txBody>
          <a:bodyPr/>
          <a:lstStyle/>
          <a:p>
            <a:pPr>
              <a:defRPr sz="5000">
                <a:solidFill>
                  <a:schemeClr val="accent5">
                    <a:hueOff val="74999"/>
                    <a:satOff val="18651"/>
                    <a:lumOff val="-19807"/>
                  </a:schemeClr>
                </a:solidFill>
              </a:defRPr>
            </a:pPr>
            <a:r>
              <a:t>Le tesi di aprile</a:t>
            </a:r>
          </a:p>
        </p:txBody>
      </p:sp>
      <p:sp>
        <p:nvSpPr>
          <p:cNvPr id="177" name="«L’originalità dell’attuale momento in Russia consiste nel passaggio dalla prima fase della rivoluzione, che ha dato il potere alla borghesia, a causa dell’insufficiente grado di coscienza e di organizzazione del proletariato, alla sua seconda fase, che deve dare il potere al proletariato e agli strati poveri dei contadini».…"/>
          <p:cNvSpPr txBox="1">
            <a:spLocks noGrp="1"/>
          </p:cNvSpPr>
          <p:nvPr>
            <p:ph type="body" idx="1"/>
          </p:nvPr>
        </p:nvSpPr>
        <p:spPr>
          <a:xfrm>
            <a:off x="1016000" y="1778297"/>
            <a:ext cx="10972800" cy="7226003"/>
          </a:xfrm>
          <a:prstGeom prst="rect">
            <a:avLst/>
          </a:prstGeom>
        </p:spPr>
        <p:txBody>
          <a:bodyPr/>
          <a:lstStyle/>
          <a:p>
            <a:pPr marL="0" indent="0" defTabSz="397763">
              <a:spcBef>
                <a:spcPts val="0"/>
              </a:spcBef>
              <a:buClrTx/>
              <a:buSzTx/>
              <a:buNone/>
              <a:defRPr sz="3045"/>
            </a:pPr>
            <a:r>
              <a:t>«L’originalità dell’attuale momento in Russia consiste nel passaggio dalla prima fase della rivoluzione, che ha dato il potere alla borghesia, a causa dell’insufficiente grado di coscienza e di organizzazione del proletariato, alla sua seconda fase, che deve dare il potere al proletariato e agli strati poveri dei contadini». </a:t>
            </a:r>
          </a:p>
          <a:p>
            <a:pPr marL="0" indent="0" defTabSz="397763">
              <a:spcBef>
                <a:spcPts val="0"/>
              </a:spcBef>
              <a:buClrTx/>
              <a:buSzTx/>
              <a:buNone/>
              <a:defRPr sz="3045"/>
            </a:pPr>
            <a:endParaRPr/>
          </a:p>
          <a:p>
            <a:pPr marL="0" indent="0" defTabSz="397763">
              <a:spcBef>
                <a:spcPts val="0"/>
              </a:spcBef>
              <a:buClrTx/>
              <a:buSzTx/>
              <a:buNone/>
              <a:defRPr sz="3045"/>
            </a:pPr>
            <a:r>
              <a:t>«Niente Repubblica parlamentare – ritornare a essa dopo i soviet dei deputati operai sarebbe un passo indietro – ma Repubblica dei soviet dei deputati operai, dei salariati agricoli e dei contadini in tutto il paese, dal basso in alto». </a:t>
            </a:r>
          </a:p>
          <a:p>
            <a:pPr marL="0" indent="0" defTabSz="397763">
              <a:spcBef>
                <a:spcPts val="0"/>
              </a:spcBef>
              <a:buClrTx/>
              <a:buSzTx/>
              <a:buNone/>
              <a:defRPr sz="3045"/>
            </a:pPr>
            <a:endParaRPr/>
          </a:p>
          <a:p>
            <a:pPr marL="0" indent="0" defTabSz="397763">
              <a:spcBef>
                <a:spcPts val="0"/>
              </a:spcBef>
              <a:buClrTx/>
              <a:buSzTx/>
              <a:buNone/>
              <a:defRPr sz="3045"/>
            </a:pPr>
            <a:r>
              <a:t>Ormai non si trattava più di mutare il governo, ma di cambiare il regime dalle fondamenta. </a:t>
            </a:r>
          </a:p>
          <a:p>
            <a:pPr marL="0" indent="0" defTabSz="397763">
              <a:spcBef>
                <a:spcPts val="0"/>
              </a:spcBef>
              <a:buClrTx/>
              <a:buSzTx/>
              <a:buNone/>
              <a:defRPr sz="3045"/>
            </a:pPr>
            <a:endParaRPr/>
          </a:p>
          <a:p>
            <a:pPr marL="0" indent="0" defTabSz="397763">
              <a:spcBef>
                <a:spcPts val="0"/>
              </a:spcBef>
              <a:buClrTx/>
              <a:buSzTx/>
              <a:buNone/>
              <a:defRPr sz="3045" i="1"/>
            </a:pPr>
            <a:r>
              <a:rPr i="0"/>
              <a:t>Lenin, </a:t>
            </a:r>
            <a:r>
              <a:t>Tesi sui compiti del proletariato nella rivoluzione attuale</a:t>
            </a:r>
            <a:r>
              <a:rPr i="0"/>
              <a:t>, 4 (17 aprile) 1917. </a:t>
            </a:r>
          </a:p>
        </p:txBody>
      </p:sp>
    </p:spTree>
  </p:cSld>
  <p:clrMapOvr>
    <a:masterClrMapping/>
  </p:clrMapOvr>
  <mc:AlternateContent xmlns:mc="http://schemas.openxmlformats.org/markup-compatibility/2006" xmlns:p14="http://schemas.microsoft.com/office/powerpoint/2010/main">
    <mc:Choice Requires="p14">
      <p:transition spd="slow" p14:dur="1100">
        <p:push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42.jpg" descr="42.jpg"/>
          <p:cNvPicPr>
            <a:picLocks noChangeAspect="1"/>
          </p:cNvPicPr>
          <p:nvPr/>
        </p:nvPicPr>
        <p:blipFill>
          <a:blip r:embed="rId2">
            <a:extLst/>
          </a:blip>
          <a:stretch>
            <a:fillRect/>
          </a:stretch>
        </p:blipFill>
        <p:spPr>
          <a:xfrm>
            <a:off x="3521705" y="483381"/>
            <a:ext cx="5961390" cy="87868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45.jpg" descr="45.jpg"/>
          <p:cNvPicPr>
            <a:picLocks noChangeAspect="1"/>
          </p:cNvPicPr>
          <p:nvPr/>
        </p:nvPicPr>
        <p:blipFill>
          <a:blip r:embed="rId2">
            <a:extLst/>
          </a:blip>
          <a:stretch>
            <a:fillRect/>
          </a:stretch>
        </p:blipFill>
        <p:spPr>
          <a:xfrm>
            <a:off x="3487358" y="379681"/>
            <a:ext cx="6030084" cy="89942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47.jpg" descr="47.jpg"/>
          <p:cNvPicPr>
            <a:picLocks noChangeAspect="1"/>
          </p:cNvPicPr>
          <p:nvPr/>
        </p:nvPicPr>
        <p:blipFill>
          <a:blip r:embed="rId2">
            <a:extLst/>
          </a:blip>
          <a:stretch>
            <a:fillRect/>
          </a:stretch>
        </p:blipFill>
        <p:spPr>
          <a:xfrm>
            <a:off x="3557269" y="541345"/>
            <a:ext cx="5890261" cy="867091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48-49.jpg" descr="48-49.jpg"/>
          <p:cNvPicPr>
            <a:picLocks noChangeAspect="1"/>
          </p:cNvPicPr>
          <p:nvPr/>
        </p:nvPicPr>
        <p:blipFill>
          <a:blip r:embed="rId2">
            <a:extLst/>
          </a:blip>
          <a:stretch>
            <a:fillRect/>
          </a:stretch>
        </p:blipFill>
        <p:spPr>
          <a:xfrm>
            <a:off x="653969" y="612066"/>
            <a:ext cx="11696862" cy="852946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85"/>
                                        </p:tgtEl>
                                        <p:attrNameLst>
                                          <p:attrName>style.visibility</p:attrName>
                                        </p:attrNameLst>
                                      </p:cBhvr>
                                      <p:to>
                                        <p:strVal val="visible"/>
                                      </p:to>
                                    </p:set>
                                    <p:anim calcmode="lin" valueType="num">
                                      <p:cBhvr>
                                        <p:cTn id="7" dur="1250" fill="hold"/>
                                        <p:tgtEl>
                                          <p:spTgt spid="185"/>
                                        </p:tgtEl>
                                        <p:attrNameLst>
                                          <p:attrName>ppt_x</p:attrName>
                                        </p:attrNameLst>
                                      </p:cBhvr>
                                      <p:tavLst>
                                        <p:tav tm="0">
                                          <p:val>
                                            <p:strVal val="0-#ppt_w/2"/>
                                          </p:val>
                                        </p:tav>
                                        <p:tav tm="100000">
                                          <p:val>
                                            <p:strVal val="#ppt_x"/>
                                          </p:val>
                                        </p:tav>
                                      </p:tavLst>
                                    </p:anim>
                                    <p:anim calcmode="lin" valueType="num">
                                      <p:cBhvr>
                                        <p:cTn id="8" dur="1250" fill="hold"/>
                                        <p:tgtEl>
                                          <p:spTgt spid="1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All’inizio del nuovo secolo, con la fondazione del POSDR (1898) e con il distacco dai “marxisti legali” e dalla tradizione populista che in parte sopravviveva nel partito socialista-rivoluzionario, distacco dovuto soprattutto all’opera di Giorgio Plechanov (1856-1918), i socialdemocratici russi si presentavano divisi nei due gruppi dei menscevichi e dei bolscevichi."/>
          <p:cNvSpPr txBox="1">
            <a:spLocks noGrp="1"/>
          </p:cNvSpPr>
          <p:nvPr>
            <p:ph type="body" sz="half" idx="1"/>
          </p:nvPr>
        </p:nvSpPr>
        <p:spPr>
          <a:xfrm>
            <a:off x="1169987" y="368035"/>
            <a:ext cx="4822297" cy="8609850"/>
          </a:xfrm>
          <a:prstGeom prst="rect">
            <a:avLst/>
          </a:prstGeom>
        </p:spPr>
        <p:txBody>
          <a:bodyPr>
            <a:normAutofit lnSpcReduction="10000"/>
          </a:bodyPr>
          <a:lstStyle>
            <a:lvl1pPr marL="0" indent="0" defTabSz="572516">
              <a:spcBef>
                <a:spcPts val="2900"/>
              </a:spcBef>
              <a:buClrTx/>
              <a:buSzTx/>
              <a:buNone/>
              <a:defRPr sz="3430"/>
            </a:lvl1pPr>
          </a:lstStyle>
          <a:p>
            <a:r>
              <a:t>All’inizio del nuovo secolo, con la fondazione del POSDR (1898) e con il distacco dai “marxisti legali” e dalla tradizione populista che in parte sopravviveva nel partito socialista-rivoluzionario, distacco dovuto soprattutto all’opera di Giorgio Plechanov (1856-1918), i socialdemocratici russi si presentavano divisi nei due gruppi dei menscevichi e dei bolscevichi.</a:t>
            </a:r>
          </a:p>
        </p:txBody>
      </p:sp>
      <p:pic>
        <p:nvPicPr>
          <p:cNvPr id="126" name="27.jpg" descr="27.jpg"/>
          <p:cNvPicPr>
            <a:picLocks noChangeAspect="1"/>
          </p:cNvPicPr>
          <p:nvPr/>
        </p:nvPicPr>
        <p:blipFill>
          <a:blip r:embed="rId2">
            <a:extLst/>
          </a:blip>
          <a:stretch>
            <a:fillRect/>
          </a:stretch>
        </p:blipFill>
        <p:spPr>
          <a:xfrm>
            <a:off x="6330223" y="809890"/>
            <a:ext cx="5599121" cy="813382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899">
        <p:cover dir="d"/>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54-55.jpg" descr="54-55.jpg"/>
          <p:cNvPicPr>
            <a:picLocks noChangeAspect="1"/>
          </p:cNvPicPr>
          <p:nvPr/>
        </p:nvPicPr>
        <p:blipFill>
          <a:blip r:embed="rId2">
            <a:extLst/>
          </a:blip>
          <a:stretch>
            <a:fillRect/>
          </a:stretch>
        </p:blipFill>
        <p:spPr>
          <a:xfrm>
            <a:off x="511916" y="804437"/>
            <a:ext cx="11980968" cy="814472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58-59.jpg" descr="58-59.jpg"/>
          <p:cNvPicPr>
            <a:picLocks noChangeAspect="1"/>
          </p:cNvPicPr>
          <p:nvPr/>
        </p:nvPicPr>
        <p:blipFill>
          <a:blip r:embed="rId2">
            <a:extLst/>
          </a:blip>
          <a:stretch>
            <a:fillRect/>
          </a:stretch>
        </p:blipFill>
        <p:spPr>
          <a:xfrm>
            <a:off x="371349" y="675620"/>
            <a:ext cx="12262102" cy="840236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switch dir="l"/>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69.jpg" descr="69.jpg"/>
          <p:cNvPicPr>
            <a:picLocks noChangeAspect="1"/>
          </p:cNvPicPr>
          <p:nvPr/>
        </p:nvPicPr>
        <p:blipFill>
          <a:blip r:embed="rId2">
            <a:extLst/>
          </a:blip>
          <a:stretch>
            <a:fillRect/>
          </a:stretch>
        </p:blipFill>
        <p:spPr>
          <a:xfrm>
            <a:off x="3377607" y="403312"/>
            <a:ext cx="6249586" cy="894697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75.jpg" descr="75.jpg"/>
          <p:cNvPicPr>
            <a:picLocks noChangeAspect="1"/>
          </p:cNvPicPr>
          <p:nvPr/>
        </p:nvPicPr>
        <p:blipFill>
          <a:blip r:embed="rId2">
            <a:extLst/>
          </a:blip>
          <a:stretch>
            <a:fillRect/>
          </a:stretch>
        </p:blipFill>
        <p:spPr>
          <a:xfrm>
            <a:off x="3232003" y="441305"/>
            <a:ext cx="6540794" cy="887099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80-81.jpg" descr="80-81.jpg"/>
          <p:cNvPicPr>
            <a:picLocks noChangeAspect="1"/>
          </p:cNvPicPr>
          <p:nvPr/>
        </p:nvPicPr>
        <p:blipFill>
          <a:blip r:embed="rId2">
            <a:extLst/>
          </a:blip>
          <a:stretch>
            <a:fillRect/>
          </a:stretch>
        </p:blipFill>
        <p:spPr>
          <a:xfrm>
            <a:off x="418049" y="721633"/>
            <a:ext cx="12168702" cy="831033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warp/>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Il momento più alto della rivoluzione"/>
          <p:cNvSpPr txBox="1">
            <a:spLocks noGrp="1"/>
          </p:cNvSpPr>
          <p:nvPr>
            <p:ph type="title"/>
          </p:nvPr>
        </p:nvSpPr>
        <p:spPr>
          <a:xfrm>
            <a:off x="546596" y="546100"/>
            <a:ext cx="12317711" cy="1468934"/>
          </a:xfrm>
          <a:prstGeom prst="rect">
            <a:avLst/>
          </a:prstGeom>
        </p:spPr>
        <p:txBody>
          <a:bodyPr/>
          <a:lstStyle>
            <a:lvl1pPr>
              <a:defRPr sz="5000">
                <a:solidFill>
                  <a:schemeClr val="accent5">
                    <a:hueOff val="74999"/>
                    <a:satOff val="18651"/>
                    <a:lumOff val="-19807"/>
                  </a:schemeClr>
                </a:solidFill>
              </a:defRPr>
            </a:lvl1pPr>
          </a:lstStyle>
          <a:p>
            <a:r>
              <a:t>Il momento più alto della rivoluzione</a:t>
            </a:r>
          </a:p>
        </p:txBody>
      </p:sp>
      <p:sp>
        <p:nvSpPr>
          <p:cNvPr id="198" name="Così John Reed, testimone partecipante della Rivoluzione d’Ottobre, descrive ciò che accadde subito dopo che il II congresso dei Soviet ebbe approvato il decreto sulla pace proposto da Lenin il 7 novembre 1917: «Improvvisamente per un comune impulso ci trovammo in piedi mormorando il calmo travolgente motivo dell’Internazionale. Un vecchio soldato piangeva come un ragazzo… Alessandra Kollontaj batteva rapida le palpebre trattenendo le lacrime. L’immenso suono si spandeva nella stanza, prorompeva dalle finestre e dalle porte e divampava nel calmo cielo».…"/>
          <p:cNvSpPr txBox="1">
            <a:spLocks noGrp="1"/>
          </p:cNvSpPr>
          <p:nvPr>
            <p:ph type="body" idx="1"/>
          </p:nvPr>
        </p:nvSpPr>
        <p:spPr>
          <a:prstGeom prst="rect">
            <a:avLst/>
          </a:prstGeom>
        </p:spPr>
        <p:txBody>
          <a:bodyPr/>
          <a:lstStyle/>
          <a:p>
            <a:pPr marL="0" indent="0" defTabSz="402336">
              <a:spcBef>
                <a:spcPts val="0"/>
              </a:spcBef>
              <a:buClrTx/>
              <a:buSzTx/>
              <a:buNone/>
              <a:defRPr sz="1056">
                <a:latin typeface="Arial"/>
                <a:ea typeface="Arial"/>
                <a:cs typeface="Arial"/>
                <a:sym typeface="Arial"/>
              </a:defRPr>
            </a:pPr>
            <a:endParaRPr/>
          </a:p>
          <a:p>
            <a:pPr marL="0" indent="0" defTabSz="402336">
              <a:spcBef>
                <a:spcPts val="0"/>
              </a:spcBef>
              <a:buClrTx/>
              <a:buSzTx/>
              <a:buNone/>
              <a:defRPr sz="3080"/>
            </a:pPr>
            <a:r>
              <a:t>Così John Reed, testimone partecipante della Rivoluzione d’Ottobre, descrive ciò che accadde subito dopo che il II congresso dei Soviet ebbe approvato il decreto sulla pace proposto da Lenin il 7 novembre 1917: «Improvvisamente per un comune impulso ci trovammo in piedi mormorando il calmo travolgente motivo dell’Internazionale. Un vecchio soldato piangeva come un ragazzo… Alessandra Kollontaj batteva rapida le palpebre trattenendo le lacrime. L’immenso suono si spandeva nella stanza, prorompeva dalle finestre e dalle porte e divampava nel calmo cielo». </a:t>
            </a:r>
          </a:p>
          <a:p>
            <a:pPr marL="0" indent="0" defTabSz="402336">
              <a:spcBef>
                <a:spcPts val="0"/>
              </a:spcBef>
              <a:buClrTx/>
              <a:buSzTx/>
              <a:buNone/>
              <a:defRPr sz="3080"/>
            </a:pPr>
            <a:endParaRPr/>
          </a:p>
          <a:p>
            <a:pPr marL="0" indent="0" algn="r" defTabSz="402336">
              <a:spcBef>
                <a:spcPts val="0"/>
              </a:spcBef>
              <a:buClrTx/>
              <a:buSzTx/>
              <a:buNone/>
              <a:defRPr sz="3080"/>
            </a:pPr>
            <a:r>
              <a:t>J. Reed, </a:t>
            </a:r>
            <a:r>
              <a:rPr i="1"/>
              <a:t>Dieci giorni che sconvolsero il mondo</a:t>
            </a:r>
            <a:r>
              <a:t>. </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La rivoluzione russa è stata uno degli eventi cruciali del XX secolo. La sua importanza è testimoniata dalla carica di simpatia o di avversione che essa continua a suscitare.…"/>
          <p:cNvSpPr txBox="1">
            <a:spLocks noGrp="1"/>
          </p:cNvSpPr>
          <p:nvPr>
            <p:ph type="body" idx="1"/>
          </p:nvPr>
        </p:nvSpPr>
        <p:spPr>
          <a:xfrm>
            <a:off x="1199881" y="550055"/>
            <a:ext cx="10389233" cy="8653490"/>
          </a:xfrm>
          <a:prstGeom prst="rect">
            <a:avLst/>
          </a:prstGeom>
        </p:spPr>
        <p:txBody>
          <a:bodyPr/>
          <a:lstStyle/>
          <a:p>
            <a:pPr marL="0" indent="0">
              <a:buClrTx/>
              <a:buSzTx/>
              <a:buNone/>
            </a:pPr>
            <a:r>
              <a:t>La rivoluzione russa è stata uno degli eventi cruciali del XX secolo. La sua importanza è testimoniata dalla carica di simpatia o di avversione che essa continua a suscitare.</a:t>
            </a:r>
          </a:p>
          <a:p>
            <a:pPr marL="0" indent="0">
              <a:buClrTx/>
              <a:buSzTx/>
              <a:buNone/>
            </a:pPr>
            <a:r>
              <a:t>La III Internazionale nasce all’indomani della prima guerra mondiale: era tempo - diceva Lenin - di buttare via «i panni sporchi» della II Internazionale, i cui partiti, con la socialdemocrazia tedesca in testa, avevano votato i crediti di guerra ai rispettivi governi. Così, mentre in Germania e nell’Occidente capitalistico, le rivoluzioni falliscono, sempre più chiaramente risalterà l’importanza storica della Rivoluzione d’Ottobre per i popoli soggetti all’imperialismo (come dimostrano i casi storici di Cina, Vietnam, Cuba ecc.). </a:t>
            </a:r>
          </a:p>
        </p:txBody>
      </p:sp>
    </p:spTree>
  </p:cSld>
  <p:clrMapOvr>
    <a:masterClrMapping/>
  </p:clrMapOvr>
  <mc:AlternateContent xmlns:mc="http://schemas.openxmlformats.org/markup-compatibility/2006" xmlns:p14="http://schemas.microsoft.com/office/powerpoint/2010/main">
    <mc:Choice Requires="p14">
      <p:transition spd="slow" p14:dur="1250">
        <p14:prism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Perché la Rivoluzione d’Ottobre è attuale"/>
          <p:cNvSpPr txBox="1">
            <a:spLocks noGrp="1"/>
          </p:cNvSpPr>
          <p:nvPr>
            <p:ph type="title"/>
          </p:nvPr>
        </p:nvSpPr>
        <p:spPr>
          <a:prstGeom prst="rect">
            <a:avLst/>
          </a:prstGeom>
        </p:spPr>
        <p:txBody>
          <a:bodyPr/>
          <a:lstStyle>
            <a:lvl1pPr defTabSz="457200">
              <a:defRPr sz="5000" b="1">
                <a:solidFill>
                  <a:schemeClr val="accent5">
                    <a:hueOff val="74999"/>
                    <a:satOff val="18651"/>
                    <a:lumOff val="-19807"/>
                  </a:schemeClr>
                </a:solidFill>
              </a:defRPr>
            </a:lvl1pPr>
          </a:lstStyle>
          <a:p>
            <a:r>
              <a:t>Perché la Rivoluzione d’Ottobre è attuale </a:t>
            </a:r>
          </a:p>
        </p:txBody>
      </p:sp>
      <p:sp>
        <p:nvSpPr>
          <p:cNvPr id="203" name="• Giornata lavorativa di 8 ore (primo paese al mondo)…"/>
          <p:cNvSpPr txBox="1">
            <a:spLocks noGrp="1"/>
          </p:cNvSpPr>
          <p:nvPr>
            <p:ph type="body" idx="1"/>
          </p:nvPr>
        </p:nvSpPr>
        <p:spPr>
          <a:prstGeom prst="rect">
            <a:avLst/>
          </a:prstGeom>
        </p:spPr>
        <p:txBody>
          <a:bodyPr/>
          <a:lstStyle/>
          <a:p>
            <a:pPr marL="0" indent="0" defTabSz="342900">
              <a:spcBef>
                <a:spcPts val="0"/>
              </a:spcBef>
              <a:buClrTx/>
              <a:buSzTx/>
              <a:buNone/>
              <a:defRPr sz="900">
                <a:latin typeface="Arial"/>
                <a:ea typeface="Arial"/>
                <a:cs typeface="Arial"/>
                <a:sym typeface="Arial"/>
              </a:defRPr>
            </a:pPr>
            <a:endParaRPr/>
          </a:p>
          <a:p>
            <a:pPr marL="0" indent="0" defTabSz="342900">
              <a:spcBef>
                <a:spcPts val="2100"/>
              </a:spcBef>
              <a:buClrTx/>
              <a:buSzTx/>
              <a:buNone/>
              <a:defRPr sz="2625">
                <a:latin typeface="Arial"/>
                <a:ea typeface="Arial"/>
                <a:cs typeface="Arial"/>
                <a:sym typeface="Arial"/>
              </a:defRPr>
            </a:pPr>
            <a:r>
              <a:t>• Giornata lavorativa di 8 ore (primo paese al mondo) </a:t>
            </a:r>
          </a:p>
          <a:p>
            <a:pPr marL="0" indent="0" defTabSz="342900">
              <a:spcBef>
                <a:spcPts val="2100"/>
              </a:spcBef>
              <a:buClrTx/>
              <a:buSzTx/>
              <a:buNone/>
              <a:defRPr sz="2625">
                <a:latin typeface="Arial"/>
                <a:ea typeface="Arial"/>
                <a:cs typeface="Arial"/>
                <a:sym typeface="Arial"/>
              </a:defRPr>
            </a:pPr>
            <a:r>
              <a:t>• Diritto alle ferie annuali pagate (primo paese nella storia) </a:t>
            </a:r>
          </a:p>
          <a:p>
            <a:pPr marL="0" indent="0" defTabSz="342900">
              <a:spcBef>
                <a:spcPts val="2100"/>
              </a:spcBef>
              <a:buClrTx/>
              <a:buSzTx/>
              <a:buNone/>
              <a:defRPr sz="2625">
                <a:latin typeface="Arial"/>
                <a:ea typeface="Arial"/>
                <a:cs typeface="Arial"/>
                <a:sym typeface="Arial"/>
              </a:defRPr>
            </a:pPr>
            <a:r>
              <a:t>• Divieto di licenziamento dei lavoratori senza il consenso di sindacati e partito </a:t>
            </a:r>
          </a:p>
          <a:p>
            <a:pPr marL="0" indent="0" defTabSz="342900">
              <a:spcBef>
                <a:spcPts val="2100"/>
              </a:spcBef>
              <a:buClrTx/>
              <a:buSzTx/>
              <a:buNone/>
              <a:defRPr sz="2625">
                <a:latin typeface="Arial"/>
                <a:ea typeface="Arial"/>
                <a:cs typeface="Arial"/>
                <a:sym typeface="Arial"/>
              </a:defRPr>
            </a:pPr>
            <a:r>
              <a:t>• Diritto all’istruzione media e superiore (primi al mondo) </a:t>
            </a:r>
          </a:p>
          <a:p>
            <a:pPr marL="0" indent="0" defTabSz="342900">
              <a:spcBef>
                <a:spcPts val="2100"/>
              </a:spcBef>
              <a:buClrTx/>
              <a:buSzTx/>
              <a:buNone/>
              <a:defRPr sz="2625">
                <a:latin typeface="Arial"/>
                <a:ea typeface="Arial"/>
                <a:cs typeface="Arial"/>
                <a:sym typeface="Arial"/>
              </a:defRPr>
            </a:pPr>
            <a:r>
              <a:t>• Diritto all’assistenza sanitaria gratuita (primi al mondo) </a:t>
            </a:r>
          </a:p>
          <a:p>
            <a:pPr marL="0" indent="0" defTabSz="342900">
              <a:spcBef>
                <a:spcPts val="2100"/>
              </a:spcBef>
              <a:buClrTx/>
              <a:buSzTx/>
              <a:buNone/>
              <a:defRPr sz="2625">
                <a:latin typeface="Arial"/>
                <a:ea typeface="Arial"/>
                <a:cs typeface="Arial"/>
                <a:sym typeface="Arial"/>
              </a:defRPr>
            </a:pPr>
            <a:r>
              <a:t>• Diritto all’alloggio gratuito (primi al mondo) </a:t>
            </a:r>
          </a:p>
          <a:p>
            <a:pPr marL="0" indent="0" defTabSz="342900">
              <a:spcBef>
                <a:spcPts val="2100"/>
              </a:spcBef>
              <a:buClrTx/>
              <a:buSzTx/>
              <a:buNone/>
              <a:defRPr sz="2625">
                <a:latin typeface="Arial"/>
                <a:ea typeface="Arial"/>
                <a:cs typeface="Arial"/>
                <a:sym typeface="Arial"/>
              </a:defRPr>
            </a:pPr>
            <a:r>
              <a:t>• Parità tra uomini e donne </a:t>
            </a:r>
          </a:p>
          <a:p>
            <a:pPr marL="0" indent="0" defTabSz="342900">
              <a:spcBef>
                <a:spcPts val="0"/>
              </a:spcBef>
              <a:buClrTx/>
              <a:buSzTx/>
              <a:buNone/>
              <a:defRPr sz="2625">
                <a:latin typeface="Arial"/>
                <a:ea typeface="Arial"/>
                <a:cs typeface="Arial"/>
                <a:sym typeface="Arial"/>
              </a:defRPr>
            </a:pPr>
            <a:r>
              <a:t>• Liquidazione completa della disoccupazione (1931) </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Per la prima volta, dopo centinaia e migliaia di anni, la promessa di “rispondere” alla guerra tra gli schiavisti con la rivoluzione degli schiavi contro tutti gli schiavisti è stata mantenuta fino in fondo e lo è stata malgrado tutte le difficoltà. Noi abbiamo cominciato quest’opera. Quando, entro che termine precisamente, i proletari la condurranno a termine? Non è questa la questione essenziale. È essenziale il fatto che il ghiaccio è rotto, la via è aperta, la strada è segnata».…"/>
          <p:cNvSpPr txBox="1">
            <a:spLocks noGrp="1"/>
          </p:cNvSpPr>
          <p:nvPr>
            <p:ph type="body" idx="1"/>
          </p:nvPr>
        </p:nvSpPr>
        <p:spPr>
          <a:prstGeom prst="rect">
            <a:avLst/>
          </a:prstGeom>
        </p:spPr>
        <p:txBody>
          <a:bodyPr/>
          <a:lstStyle/>
          <a:p>
            <a:pPr marL="0" indent="0">
              <a:buClrTx/>
              <a:buSzTx/>
              <a:buNone/>
            </a:pPr>
            <a:r>
              <a:t>«Per la prima volta, dopo centinaia e migliaia di anni, la promessa di “rispondere” alla guerra tra gli schiavisti con la rivoluzione degli schiavi contro tutti gli schiavisti è stata mantenuta fino in fondo e lo è stata malgrado tutte le difficoltà. Noi abbiamo cominciato quest’opera. Quando, entro che termine precisamente, i proletari la condurranno a termine? Non è questa la questione essenziale. È essenziale il fatto che il ghiaccio è rotto, la via è aperta, la strada è segnata».</a:t>
            </a:r>
          </a:p>
          <a:p>
            <a:pPr marL="0" indent="0" algn="r">
              <a:buClrTx/>
              <a:buSzTx/>
              <a:buNone/>
            </a:pPr>
            <a:r>
              <a:t>Lenin, </a:t>
            </a:r>
            <a:r>
              <a:rPr i="1"/>
              <a:t>Per il quarto anniversario della Rivoluzione d’Ottobre</a:t>
            </a:r>
            <a:r>
              <a:t>.</a:t>
            </a:r>
            <a:r>
              <a:rPr i="1"/>
              <a:t> </a:t>
            </a:r>
            <a:r>
              <a:t> </a:t>
            </a:r>
          </a:p>
          <a:p>
            <a:pPr marL="0" indent="0" algn="r" defTabSz="457200">
              <a:spcBef>
                <a:spcPts val="0"/>
              </a:spcBef>
              <a:buClrTx/>
              <a:buSzTx/>
              <a:buNone/>
              <a:defRPr sz="3200"/>
            </a:pPr>
            <a:endParaRPr/>
          </a:p>
          <a:p>
            <a:pPr marL="0" indent="0" algn="r" defTabSz="457200">
              <a:spcBef>
                <a:spcPts val="0"/>
              </a:spcBef>
              <a:buClrTx/>
              <a:buSzTx/>
              <a:buNone/>
              <a:defRPr sz="3200"/>
            </a:pPr>
            <a:r>
              <a:t>«Pravda», n. 234, 18 ottobre 1921</a:t>
            </a:r>
          </a:p>
        </p:txBody>
      </p:sp>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Indicazioni bibliografiche"/>
          <p:cNvSpPr txBox="1">
            <a:spLocks noGrp="1"/>
          </p:cNvSpPr>
          <p:nvPr>
            <p:ph type="title"/>
          </p:nvPr>
        </p:nvSpPr>
        <p:spPr>
          <a:xfrm>
            <a:off x="1016000" y="546100"/>
            <a:ext cx="10972800" cy="777379"/>
          </a:xfrm>
          <a:prstGeom prst="rect">
            <a:avLst/>
          </a:prstGeom>
        </p:spPr>
        <p:txBody>
          <a:bodyPr/>
          <a:lstStyle>
            <a:lvl1pPr>
              <a:defRPr sz="4500">
                <a:solidFill>
                  <a:schemeClr val="accent5">
                    <a:hueOff val="74999"/>
                    <a:satOff val="18651"/>
                    <a:lumOff val="-19807"/>
                  </a:schemeClr>
                </a:solidFill>
              </a:defRPr>
            </a:lvl1pPr>
          </a:lstStyle>
          <a:p>
            <a:r>
              <a:t>Indicazioni bibliografiche</a:t>
            </a:r>
          </a:p>
        </p:txBody>
      </p:sp>
      <p:pic>
        <p:nvPicPr>
          <p:cNvPr id="208" name="51haT-IZSPL._AC_US327_QL65_.jpg" descr="51haT-IZSPL._AC_US327_QL65_.jpg"/>
          <p:cNvPicPr>
            <a:picLocks noChangeAspect="1"/>
          </p:cNvPicPr>
          <p:nvPr/>
        </p:nvPicPr>
        <p:blipFill>
          <a:blip r:embed="rId2">
            <a:extLst/>
          </a:blip>
          <a:stretch>
            <a:fillRect/>
          </a:stretch>
        </p:blipFill>
        <p:spPr>
          <a:xfrm>
            <a:off x="537840" y="1937053"/>
            <a:ext cx="6083301" cy="6083301"/>
          </a:xfrm>
          <a:prstGeom prst="rect">
            <a:avLst/>
          </a:prstGeom>
          <a:ln w="12700">
            <a:miter lim="400000"/>
          </a:ln>
        </p:spPr>
      </p:pic>
      <p:pic>
        <p:nvPicPr>
          <p:cNvPr id="209" name="51vw-0jZnKL._SX358_BO1,204,203,200_.jpg" descr="51vw-0jZnKL._SX358_BO1,204,203,200_.jpg"/>
          <p:cNvPicPr>
            <a:picLocks noChangeAspect="1"/>
          </p:cNvPicPr>
          <p:nvPr/>
        </p:nvPicPr>
        <p:blipFill>
          <a:blip r:embed="rId3">
            <a:extLst/>
          </a:blip>
          <a:stretch>
            <a:fillRect/>
          </a:stretch>
        </p:blipFill>
        <p:spPr>
          <a:xfrm>
            <a:off x="6970343" y="1810053"/>
            <a:ext cx="4572001" cy="6337301"/>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fullsizeoutput_110.jpeg" descr="fullsizeoutput_110.jpeg"/>
          <p:cNvPicPr>
            <a:picLocks noGrp="1"/>
          </p:cNvPicPr>
          <p:nvPr>
            <p:ph type="pic" idx="13"/>
          </p:nvPr>
        </p:nvPicPr>
        <p:blipFill>
          <a:blip r:embed="rId2">
            <a:extLst/>
          </a:blip>
          <a:stretch>
            <a:fillRect/>
          </a:stretch>
        </p:blipFill>
        <p:spPr>
          <a:xfrm rot="21587999">
            <a:off x="6269326" y="412813"/>
            <a:ext cx="6225282" cy="7951838"/>
          </a:xfrm>
          <a:prstGeom prst="rect">
            <a:avLst/>
          </a:prstGeom>
        </p:spPr>
      </p:pic>
      <p:sp>
        <p:nvSpPr>
          <p:cNvPr id="129" name="La Rivoluzione del 1905 è la “prova generale” del 1917, poiché presenta alcune caratteristiche che saranno proprie della Rivoluzione successiva:                                vastità dei conflitti sociali che coinvolsero le masse contadine, gli operai della città e alcuni reparti militari;                              incapacità del regime zarista di convivere con forme, sia pur moderate, di parlamentarismo e debolezza della borghesia liberale."/>
          <p:cNvSpPr txBox="1">
            <a:spLocks noGrp="1"/>
          </p:cNvSpPr>
          <p:nvPr>
            <p:ph type="body" sz="half" idx="1"/>
          </p:nvPr>
        </p:nvSpPr>
        <p:spPr>
          <a:xfrm>
            <a:off x="1308232" y="515673"/>
            <a:ext cx="4901936" cy="8136671"/>
          </a:xfrm>
          <a:prstGeom prst="rect">
            <a:avLst/>
          </a:prstGeom>
        </p:spPr>
        <p:txBody>
          <a:bodyPr>
            <a:normAutofit lnSpcReduction="10000"/>
          </a:bodyPr>
          <a:lstStyle>
            <a:lvl1pPr marL="0" indent="0" defTabSz="549148">
              <a:spcBef>
                <a:spcPts val="3500"/>
              </a:spcBef>
              <a:buClrTx/>
              <a:buSzTx/>
              <a:buNone/>
              <a:defRPr sz="3196">
                <a:solidFill>
                  <a:srgbClr val="000000"/>
                </a:solidFill>
              </a:defRPr>
            </a:lvl1pPr>
          </a:lstStyle>
          <a:p>
            <a:r>
              <a:t>La Rivoluzione del 1905 è la “prova generale” del 1917, poiché presenta alcune caratteristiche che saranno proprie della Rivoluzione successiva:                                vastità dei conflitti sociali che coinvolsero le masse contadine, gli operai della città e alcuni reparti militari;                              incapacità del regime zarista di convivere con forme, sia pur moderate, di parlamentarismo e debolezza della borghesia liberale.</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310uJywyyeL._SX288_BO1,204,203,200_.jpg" descr="310uJywyyeL._SX288_BO1,204,203,200_.jpg"/>
          <p:cNvPicPr>
            <a:picLocks noChangeAspect="1"/>
          </p:cNvPicPr>
          <p:nvPr/>
        </p:nvPicPr>
        <p:blipFill>
          <a:blip r:embed="rId2">
            <a:extLst/>
          </a:blip>
          <a:stretch>
            <a:fillRect/>
          </a:stretch>
        </p:blipFill>
        <p:spPr>
          <a:xfrm>
            <a:off x="1018877" y="721792"/>
            <a:ext cx="4829468" cy="8310016"/>
          </a:xfrm>
          <a:prstGeom prst="rect">
            <a:avLst/>
          </a:prstGeom>
          <a:ln w="12700">
            <a:miter lim="400000"/>
          </a:ln>
        </p:spPr>
      </p:pic>
      <p:pic>
        <p:nvPicPr>
          <p:cNvPr id="212" name="Dieci_giorni_che_sconvolsero_il_mondo_john_reed_editori_riuniti_1024x1024.jpg" descr="Dieci_giorni_che_sconvolsero_il_mondo_john_reed_editori_riuniti_1024x1024.jpg"/>
          <p:cNvPicPr>
            <a:picLocks noChangeAspect="1"/>
          </p:cNvPicPr>
          <p:nvPr/>
        </p:nvPicPr>
        <p:blipFill>
          <a:blip r:embed="rId3">
            <a:extLst/>
          </a:blip>
          <a:stretch>
            <a:fillRect/>
          </a:stretch>
        </p:blipFill>
        <p:spPr>
          <a:xfrm>
            <a:off x="6113889" y="716497"/>
            <a:ext cx="5755189" cy="8029036"/>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Fronte.jpg" descr="Fronte.jpg"/>
          <p:cNvPicPr>
            <a:picLocks noChangeAspect="1"/>
          </p:cNvPicPr>
          <p:nvPr/>
        </p:nvPicPr>
        <p:blipFill>
          <a:blip r:embed="rId2">
            <a:extLst/>
          </a:blip>
          <a:stretch>
            <a:fillRect/>
          </a:stretch>
        </p:blipFill>
        <p:spPr>
          <a:xfrm>
            <a:off x="579880" y="808489"/>
            <a:ext cx="5920938" cy="8321318"/>
          </a:xfrm>
          <a:prstGeom prst="rect">
            <a:avLst/>
          </a:prstGeom>
          <a:ln w="12700">
            <a:miter lim="400000"/>
          </a:ln>
        </p:spPr>
      </p:pic>
      <p:pic>
        <p:nvPicPr>
          <p:cNvPr id="215" name="Retro.jpg" descr="Retro.jpg"/>
          <p:cNvPicPr>
            <a:picLocks noChangeAspect="1"/>
          </p:cNvPicPr>
          <p:nvPr/>
        </p:nvPicPr>
        <p:blipFill>
          <a:blip r:embed="rId3">
            <a:extLst/>
          </a:blip>
          <a:stretch>
            <a:fillRect/>
          </a:stretch>
        </p:blipFill>
        <p:spPr>
          <a:xfrm>
            <a:off x="6690943" y="816121"/>
            <a:ext cx="5781716" cy="8306054"/>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seli4m19.jpg" descr="seli4m19.jpg"/>
          <p:cNvPicPr>
            <a:picLocks noChangeAspect="1"/>
          </p:cNvPicPr>
          <p:nvPr/>
        </p:nvPicPr>
        <p:blipFill>
          <a:blip r:embed="rId2">
            <a:extLst/>
          </a:blip>
          <a:stretch>
            <a:fillRect/>
          </a:stretch>
        </p:blipFill>
        <p:spPr>
          <a:xfrm>
            <a:off x="533080" y="715190"/>
            <a:ext cx="5031308" cy="8323220"/>
          </a:xfrm>
          <a:prstGeom prst="rect">
            <a:avLst/>
          </a:prstGeom>
          <a:ln w="12700">
            <a:miter lim="400000"/>
          </a:ln>
        </p:spPr>
      </p:pic>
      <p:pic>
        <p:nvPicPr>
          <p:cNvPr id="218" name="s-l640.jpg" descr="s-l640.jpg"/>
          <p:cNvPicPr>
            <a:picLocks noChangeAspect="1"/>
          </p:cNvPicPr>
          <p:nvPr/>
        </p:nvPicPr>
        <p:blipFill>
          <a:blip r:embed="rId3">
            <a:extLst/>
          </a:blip>
          <a:stretch>
            <a:fillRect/>
          </a:stretch>
        </p:blipFill>
        <p:spPr>
          <a:xfrm>
            <a:off x="6276722" y="825238"/>
            <a:ext cx="6153310" cy="8103124"/>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fullsizeoutput_11a.jpeg" descr="fullsizeoutput_11a.jpeg"/>
          <p:cNvPicPr>
            <a:picLocks noGrp="1"/>
          </p:cNvPicPr>
          <p:nvPr>
            <p:ph type="pic" idx="13"/>
          </p:nvPr>
        </p:nvPicPr>
        <p:blipFill>
          <a:blip r:embed="rId2">
            <a:extLst/>
          </a:blip>
          <a:srcRect/>
          <a:stretch>
            <a:fillRect/>
          </a:stretch>
        </p:blipFill>
        <p:spPr>
          <a:xfrm>
            <a:off x="6001675" y="389466"/>
            <a:ext cx="6323080" cy="8974537"/>
          </a:xfrm>
          <a:prstGeom prst="rect">
            <a:avLst/>
          </a:prstGeom>
          <a:ln w="12700">
            <a:miter lim="400000"/>
          </a:ln>
        </p:spPr>
      </p:pic>
      <p:sp>
        <p:nvSpPr>
          <p:cNvPr id="132" name="Le origini della crisi del 1905 vanno ricercate nei mutamenti dell’economia e della società russa negli anni precedenti.…"/>
          <p:cNvSpPr txBox="1">
            <a:spLocks noGrp="1"/>
          </p:cNvSpPr>
          <p:nvPr>
            <p:ph type="body" sz="half" idx="1"/>
          </p:nvPr>
        </p:nvSpPr>
        <p:spPr>
          <a:xfrm>
            <a:off x="1019836" y="430014"/>
            <a:ext cx="4731875" cy="8370690"/>
          </a:xfrm>
          <a:prstGeom prst="rect">
            <a:avLst/>
          </a:prstGeom>
        </p:spPr>
        <p:txBody>
          <a:bodyPr>
            <a:normAutofit lnSpcReduction="10000"/>
          </a:bodyPr>
          <a:lstStyle/>
          <a:p>
            <a:pPr marL="0" indent="0">
              <a:buClrTx/>
              <a:buSzTx/>
              <a:buNone/>
              <a:defRPr>
                <a:solidFill>
                  <a:srgbClr val="000000"/>
                </a:solidFill>
              </a:defRPr>
            </a:pPr>
            <a:r>
              <a:t>Le origini della crisi del 1905 vanno ricercate nei mutamenti dell’economia e della società russa negli anni precedenti. </a:t>
            </a:r>
          </a:p>
          <a:p>
            <a:pPr marL="0" indent="0">
              <a:buClrTx/>
              <a:buSzTx/>
              <a:buNone/>
              <a:defRPr>
                <a:solidFill>
                  <a:srgbClr val="000000"/>
                </a:solidFill>
              </a:defRPr>
            </a:pPr>
            <a:r>
              <a:t>La rapida industrializzazione aveva gravato sulle masse contadine con una pressione fiscale insostenibile e aveva portato alla formazione di un proletariato industriale concentrato e combattivo.</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fullsizeoutput_11c.jpeg" descr="fullsizeoutput_11c.jpeg"/>
          <p:cNvPicPr>
            <a:picLocks noGrp="1"/>
          </p:cNvPicPr>
          <p:nvPr>
            <p:ph type="pic" idx="13"/>
          </p:nvPr>
        </p:nvPicPr>
        <p:blipFill>
          <a:blip r:embed="rId2">
            <a:extLst/>
          </a:blip>
          <a:stretch>
            <a:fillRect/>
          </a:stretch>
        </p:blipFill>
        <p:spPr>
          <a:xfrm>
            <a:off x="3125280" y="206995"/>
            <a:ext cx="6754240" cy="93396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fullsizeoutput_105.jpeg" descr="fullsizeoutput_105.jpeg"/>
          <p:cNvPicPr>
            <a:picLocks noGrp="1"/>
          </p:cNvPicPr>
          <p:nvPr>
            <p:ph type="pic" idx="13"/>
          </p:nvPr>
        </p:nvPicPr>
        <p:blipFill>
          <a:blip r:embed="rId2">
            <a:extLst/>
          </a:blip>
          <a:stretch>
            <a:fillRect/>
          </a:stretch>
        </p:blipFill>
        <p:spPr>
          <a:xfrm>
            <a:off x="197690" y="237579"/>
            <a:ext cx="12880353" cy="89059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14:ripple/>
      </p:transition>
    </mc:Choice>
    <mc:Fallback xmlns="">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fullsizeoutput_11b.jpeg" descr="fullsizeoutput_11b.jpeg"/>
          <p:cNvPicPr>
            <a:picLocks noGrp="1"/>
          </p:cNvPicPr>
          <p:nvPr>
            <p:ph type="pic" idx="13"/>
          </p:nvPr>
        </p:nvPicPr>
        <p:blipFill>
          <a:blip r:embed="rId2">
            <a:extLst/>
          </a:blip>
          <a:stretch>
            <a:fillRect/>
          </a:stretch>
        </p:blipFill>
        <p:spPr>
          <a:xfrm rot="30000">
            <a:off x="2863885" y="87452"/>
            <a:ext cx="7013746" cy="95786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dissolv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Nicola II non era riuscito a conquistarsi l’appoggio delle forze politiche  liberali che continuavano a denunciare le inefficienze e le debolezze del regime, drammaticamente messe a nudo dalla guerra col Giappone (1904-1905).…"/>
          <p:cNvSpPr txBox="1">
            <a:spLocks noGrp="1"/>
          </p:cNvSpPr>
          <p:nvPr>
            <p:ph type="body" idx="1"/>
          </p:nvPr>
        </p:nvSpPr>
        <p:spPr>
          <a:xfrm>
            <a:off x="1407285" y="550763"/>
            <a:ext cx="10412976" cy="7932837"/>
          </a:xfrm>
          <a:prstGeom prst="rect">
            <a:avLst/>
          </a:prstGeom>
        </p:spPr>
        <p:txBody>
          <a:bodyPr/>
          <a:lstStyle/>
          <a:p>
            <a:pPr marL="0" indent="0">
              <a:buClrTx/>
              <a:buSzTx/>
              <a:buNone/>
            </a:pPr>
            <a:r>
              <a:t>Nicola II non era riuscito a conquistarsi l’appoggio delle forze politiche  liberali che continuavano a denunciare le inefficienze e le debolezze del regime, drammaticamente messe a nudo dalla guerra col Giappone (1904-1905).</a:t>
            </a:r>
          </a:p>
          <a:p>
            <a:pPr marL="0" indent="0">
              <a:buClrTx/>
              <a:buSzTx/>
              <a:buNone/>
            </a:pPr>
            <a:r>
              <a:t>La forte recessione economica dell’inizio del secolo, sommandosi alle tensioni accumulate negli anni precedenti, aveva creato </a:t>
            </a:r>
            <a:r>
              <a:rPr i="1"/>
              <a:t>una situazione oggettivamente prerivoluzionaria.</a:t>
            </a:r>
          </a:p>
          <a:p>
            <a:pPr marL="0" indent="0">
              <a:buClrTx/>
              <a:buSzTx/>
              <a:buNone/>
            </a:pPr>
            <a:r>
              <a:t>Ma qual era il significato della crisi rivoluzionaria del 1905? Questo fu il problema per i partiti politici russi dopo che il regime zarista ebbe represso nel sangue la Rivoluzione.</a:t>
            </a: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Vintage">
  <a:themeElements>
    <a:clrScheme name="Vintage">
      <a:dk1>
        <a:srgbClr val="6F6A5A"/>
      </a:dk1>
      <a:lt1>
        <a:srgbClr val="142B6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Vintage">
  <a:themeElements>
    <a:clrScheme name="Vintage">
      <a:dk1>
        <a:srgbClr val="000000"/>
      </a:dk1>
      <a:lt1>
        <a:srgbClr val="FFFFF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1518</Words>
  <Application>Microsoft Office PowerPoint</Application>
  <PresentationFormat>Personalizzato</PresentationFormat>
  <Paragraphs>59</Paragraphs>
  <Slides>42</Slides>
  <Notes>0</Notes>
  <HiddenSlides>0</HiddenSlides>
  <MMClips>0</MMClips>
  <ScaleCrop>false</ScaleCrop>
  <HeadingPairs>
    <vt:vector size="4" baseType="variant">
      <vt:variant>
        <vt:lpstr>Tema</vt:lpstr>
      </vt:variant>
      <vt:variant>
        <vt:i4>1</vt:i4>
      </vt:variant>
      <vt:variant>
        <vt:lpstr>Titoli diapositive</vt:lpstr>
      </vt:variant>
      <vt:variant>
        <vt:i4>42</vt:i4>
      </vt:variant>
    </vt:vector>
  </HeadingPairs>
  <TitlesOfParts>
    <vt:vector size="43" baseType="lpstr">
      <vt:lpstr>Vintage</vt:lpstr>
      <vt:lpstr>la rivoluzione d’ottobre</vt:lpstr>
      <vt:lpstr>ATTUALITÀ DELLA RIVOLUZIONE D’OTTOBRE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LE DIVERGENZE TRA MENSCEVICHI E BOLSCEVICHI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Tattica e strategia dei bolscevichi</vt:lpstr>
      <vt:lpstr>«la misteriosa curva della retta di lenin»</vt:lpstr>
      <vt:lpstr>Le tesi di aprile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momento più alto della rivoluzione</vt:lpstr>
      <vt:lpstr>Presentazione standard di PowerPoint</vt:lpstr>
      <vt:lpstr>Perché la Rivoluzione d’Ottobre è attuale </vt:lpstr>
      <vt:lpstr>Presentazione standard di PowerPoint</vt:lpstr>
      <vt:lpstr>Indicazioni bibliografiche</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rivoluzione d’ottobre</dc:title>
  <cp:lastModifiedBy>admi</cp:lastModifiedBy>
  <cp:revision>1</cp:revision>
  <dcterms:modified xsi:type="dcterms:W3CDTF">2017-11-26T19:52:06Z</dcterms:modified>
</cp:coreProperties>
</file>